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6"/>
  </p:notesMasterIdLst>
  <p:sldIdLst>
    <p:sldId id="256" r:id="rId2"/>
    <p:sldId id="257" r:id="rId3"/>
    <p:sldId id="258" r:id="rId4"/>
    <p:sldId id="270" r:id="rId5"/>
    <p:sldId id="259" r:id="rId6"/>
    <p:sldId id="260" r:id="rId7"/>
    <p:sldId id="268" r:id="rId8"/>
    <p:sldId id="267" r:id="rId9"/>
    <p:sldId id="273" r:id="rId10"/>
    <p:sldId id="272" r:id="rId11"/>
    <p:sldId id="269" r:id="rId12"/>
    <p:sldId id="263" r:id="rId13"/>
    <p:sldId id="264" r:id="rId14"/>
    <p:sldId id="265" r:id="rId15"/>
  </p:sldIdLst>
  <p:sldSz cx="14630400" cy="8229600"/>
  <p:notesSz cx="8229600" cy="14630400"/>
  <p:embeddedFontLst>
    <p:embeddedFont>
      <p:font typeface="Raleway" pitchFamily="2" charset="77"/>
      <p:regular r:id="rId17"/>
      <p:bold r:id="rId18"/>
      <p:italic r:id="rId19"/>
      <p:boldItalic r:id="rId20"/>
    </p:embeddedFont>
    <p:embeddedFont>
      <p:font typeface="Roboto" panose="02000000000000000000" pitchFamily="2" charset="0"/>
      <p:regular r:id="rId21"/>
      <p:bold r:id="rId22"/>
      <p:italic r:id="rId23"/>
      <p:boldItalic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527"/>
    <p:restoredTop sz="71626"/>
  </p:normalViewPr>
  <p:slideViewPr>
    <p:cSldViewPr snapToGrid="0" snapToObjects="1">
      <p:cViewPr>
        <p:scale>
          <a:sx n="101" d="100"/>
          <a:sy n="101" d="100"/>
        </p:scale>
        <p:origin x="1784" y="-24"/>
      </p:cViewPr>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52076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3C3939"/>
                </a:solidFill>
                <a:latin typeface="Roboto" pitchFamily="34" charset="0"/>
                <a:ea typeface="Roboto" pitchFamily="34" charset="-122"/>
                <a:cs typeface="Roboto" pitchFamily="34" charset="-120"/>
              </a:rPr>
              <a:t>This presentation explores the relationship between education levels and the prevalence of illegal pet ownership in New York City's boroughs.</a:t>
            </a:r>
            <a:endParaRPr lang="en-US" sz="1200" dirty="0"/>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6B88BB-6B35-72A4-0B14-B14CFD2FEF0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B4A54EC-18C1-AC05-E53A-F9E298B5A1B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A60C249-9A74-3711-76FF-F741BCB96EB8}"/>
              </a:ext>
            </a:extLst>
          </p:cNvPr>
          <p:cNvSpPr>
            <a:spLocks noGrp="1"/>
          </p:cNvSpPr>
          <p:nvPr>
            <p:ph type="body" idx="1"/>
          </p:nvPr>
        </p:nvSpPr>
        <p:spPr/>
        <p:txBody>
          <a:bodyPr/>
          <a:lstStyle/>
          <a:p>
            <a:pPr marL="171450" indent="-171450" algn="l">
              <a:spcAft>
                <a:spcPts val="225"/>
              </a:spcAft>
              <a:buFontTx/>
              <a:buChar char="-"/>
            </a:pPr>
            <a:r>
              <a:rPr lang="en-US" b="0" i="0" u="none" strike="noStrike" dirty="0">
                <a:solidFill>
                  <a:srgbClr val="212529"/>
                </a:solidFill>
                <a:effectLst/>
                <a:latin typeface="system-ui"/>
              </a:rPr>
              <a:t>“</a:t>
            </a:r>
            <a:r>
              <a:rPr lang="en-US" b="0" i="0" u="none" strike="noStrike" dirty="0" err="1">
                <a:solidFill>
                  <a:srgbClr val="212529"/>
                </a:solidFill>
                <a:effectLst/>
                <a:latin typeface="system-ui"/>
              </a:rPr>
              <a:t>Violoation</a:t>
            </a:r>
            <a:r>
              <a:rPr lang="en-US" b="0" i="0" u="none" strike="noStrike" dirty="0">
                <a:solidFill>
                  <a:srgbClr val="212529"/>
                </a:solidFill>
                <a:effectLst/>
                <a:latin typeface="system-ui"/>
              </a:rPr>
              <a:t> Found” is the most neutral</a:t>
            </a:r>
          </a:p>
          <a:p>
            <a:pPr marL="171450" indent="-171450" algn="l">
              <a:spcAft>
                <a:spcPts val="225"/>
              </a:spcAft>
              <a:buFontTx/>
              <a:buChar char="-"/>
            </a:pPr>
            <a:r>
              <a:rPr lang="en-US" b="0" i="0" u="none" strike="noStrike" dirty="0">
                <a:solidFill>
                  <a:srgbClr val="212529"/>
                </a:solidFill>
                <a:effectLst/>
                <a:latin typeface="system-ui"/>
              </a:rPr>
              <a:t>Although all negative values suggest negative sentiment, the official communication style is consistent.</a:t>
            </a:r>
          </a:p>
          <a:p>
            <a:pPr marL="171450" indent="-171450" algn="l">
              <a:spcAft>
                <a:spcPts val="225"/>
              </a:spcAft>
              <a:buFontTx/>
              <a:buChar char="-"/>
            </a:pPr>
            <a:r>
              <a:rPr lang="en-US" b="0" i="0" u="none" strike="noStrike" dirty="0">
                <a:solidFill>
                  <a:srgbClr val="212529"/>
                </a:solidFill>
                <a:effectLst/>
                <a:latin typeface="system-ui"/>
              </a:rPr>
              <a:t>Though it is a document with official language, there are many </a:t>
            </a:r>
            <a:r>
              <a:rPr lang="en-US" b="1" i="0" u="none" strike="noStrike" dirty="0">
                <a:solidFill>
                  <a:srgbClr val="212529"/>
                </a:solidFill>
                <a:effectLst/>
                <a:latin typeface="system-ui"/>
              </a:rPr>
              <a:t>categories with similar complaint resolutions.</a:t>
            </a:r>
            <a:r>
              <a:rPr lang="en-US" b="0" i="0" u="none" strike="noStrike" dirty="0">
                <a:solidFill>
                  <a:srgbClr val="212529"/>
                </a:solidFill>
                <a:effectLst/>
                <a:latin typeface="system-ui"/>
              </a:rPr>
              <a:t> Thus, we use TF-IDF to standardize all similar resolution type </a:t>
            </a:r>
            <a:r>
              <a:rPr lang="en-US" b="1" i="0" u="none" strike="noStrike" dirty="0">
                <a:solidFill>
                  <a:srgbClr val="212529"/>
                </a:solidFill>
                <a:effectLst/>
                <a:latin typeface="system-ui"/>
              </a:rPr>
              <a:t>automatically</a:t>
            </a:r>
            <a:r>
              <a:rPr lang="en-US" b="0" i="0" u="none" strike="noStrike" dirty="0">
                <a:solidFill>
                  <a:srgbClr val="212529"/>
                </a:solidFill>
                <a:effectLst/>
                <a:latin typeface="system-ui"/>
              </a:rPr>
              <a:t>.</a:t>
            </a:r>
          </a:p>
          <a:p>
            <a:pPr algn="l">
              <a:spcAft>
                <a:spcPts val="225"/>
              </a:spcAft>
            </a:pPr>
            <a:endParaRPr lang="en-US" b="0" i="0" u="none" strike="noStrike" dirty="0">
              <a:solidFill>
                <a:srgbClr val="212529"/>
              </a:solidFill>
              <a:effectLst/>
              <a:latin typeface="system-ui"/>
            </a:endParaRPr>
          </a:p>
          <a:p>
            <a:pPr algn="l">
              <a:spcAft>
                <a:spcPts val="225"/>
              </a:spcAft>
            </a:pPr>
            <a:r>
              <a:rPr lang="en-US" b="0" i="0" u="none" strike="noStrike" dirty="0">
                <a:solidFill>
                  <a:srgbClr val="212529"/>
                </a:solidFill>
                <a:effectLst/>
                <a:latin typeface="system-ui"/>
              </a:rPr>
              <a:t>We applied sentiment analysis to understand the emotional tone in resolution descriptions of illegal pet complaints. Using </a:t>
            </a:r>
            <a:r>
              <a:rPr lang="en-US" b="1" i="0" u="none" strike="noStrike" dirty="0" err="1">
                <a:solidFill>
                  <a:srgbClr val="212529"/>
                </a:solidFill>
                <a:effectLst/>
                <a:latin typeface="system-ui"/>
              </a:rPr>
              <a:t>TextBlob</a:t>
            </a:r>
            <a:r>
              <a:rPr lang="en-US" b="0" i="0" u="none" strike="noStrike" dirty="0">
                <a:solidFill>
                  <a:srgbClr val="212529"/>
                </a:solidFill>
                <a:effectLst/>
                <a:latin typeface="system-ui"/>
              </a:rPr>
              <a:t>, we scored text from -1 (negative) to +1 (positive), with 0 being neutral, to understand how different outcomes are communicated. Key findings include “Warning Issued” as most common resolution, and “Access Denied” as the most negative tone. Overall trend is slightly negative to neutral tone across most categories. The analysis reveals that while most communications maintain a professional, slightly negative tone, failed inspection attempts (“Access Denied”) are communicated more negatively. This suggests a consistent official communication style with variations based on resolution outcome.</a:t>
            </a:r>
          </a:p>
          <a:p>
            <a:pPr algn="l">
              <a:spcAft>
                <a:spcPts val="225"/>
              </a:spcAft>
            </a:pPr>
            <a:endParaRPr lang="en-US" b="0" i="0" u="none" strike="noStrike" dirty="0">
              <a:solidFill>
                <a:srgbClr val="212529"/>
              </a:solidFill>
              <a:effectLst/>
              <a:latin typeface="system-ui"/>
            </a:endParaRPr>
          </a:p>
          <a:p>
            <a:pPr algn="l">
              <a:spcAft>
                <a:spcPts val="225"/>
              </a:spcAft>
            </a:pPr>
            <a:r>
              <a:rPr lang="en-US" b="0" i="0" u="none" strike="noStrike" dirty="0">
                <a:solidFill>
                  <a:srgbClr val="212529"/>
                </a:solidFill>
                <a:effectLst/>
                <a:latin typeface="system-ui"/>
              </a:rPr>
              <a:t>Also, for the Resolution distribution analysis, text descriptions are converted to numerical vectors </a:t>
            </a:r>
            <a:r>
              <a:rPr lang="en-US" b="1" i="0" u="none" strike="noStrike" dirty="0">
                <a:solidFill>
                  <a:srgbClr val="212529"/>
                </a:solidFill>
                <a:effectLst/>
                <a:latin typeface="system-ui"/>
              </a:rPr>
              <a:t>using</a:t>
            </a:r>
            <a:r>
              <a:rPr lang="en-US" b="0" i="0" u="none" strike="noStrike" dirty="0">
                <a:solidFill>
                  <a:srgbClr val="212529"/>
                </a:solidFill>
                <a:effectLst/>
                <a:latin typeface="system-ui"/>
              </a:rPr>
              <a:t> </a:t>
            </a:r>
            <a:r>
              <a:rPr lang="en-US" b="1" i="0" u="none" strike="noStrike" dirty="0">
                <a:solidFill>
                  <a:srgbClr val="212529"/>
                </a:solidFill>
                <a:effectLst/>
                <a:latin typeface="system-ui"/>
              </a:rPr>
              <a:t>TF-IDF</a:t>
            </a:r>
            <a:r>
              <a:rPr lang="en-US" b="0" i="0" u="none" strike="noStrike" dirty="0">
                <a:solidFill>
                  <a:srgbClr val="212529"/>
                </a:solidFill>
                <a:effectLst/>
                <a:latin typeface="system-ui"/>
              </a:rPr>
              <a:t>, then matched to categories using cosine similarity, enabling automated and consistent classification of resolution types. It shows a preference </a:t>
            </a:r>
            <a:r>
              <a:rPr lang="en-US" b="1" i="0" u="none" strike="noStrike" dirty="0">
                <a:solidFill>
                  <a:srgbClr val="212529"/>
                </a:solidFill>
                <a:effectLst/>
                <a:latin typeface="system-ui"/>
              </a:rPr>
              <a:t>for issuing warnings (34%) </a:t>
            </a:r>
            <a:r>
              <a:rPr lang="en-US" b="0" i="0" u="none" strike="noStrike" dirty="0">
                <a:solidFill>
                  <a:srgbClr val="212529"/>
                </a:solidFill>
                <a:effectLst/>
                <a:latin typeface="system-ui"/>
              </a:rPr>
              <a:t>over finding violations, </a:t>
            </a:r>
            <a:r>
              <a:rPr lang="en-US" b="1" i="0" u="none" strike="noStrike" dirty="0">
                <a:solidFill>
                  <a:srgbClr val="212529"/>
                </a:solidFill>
                <a:effectLst/>
                <a:latin typeface="system-ui"/>
              </a:rPr>
              <a:t>though a concerning 21% lack recorded resolutions</a:t>
            </a:r>
            <a:r>
              <a:rPr lang="en-US" b="0" i="0" u="none" strike="noStrike" dirty="0">
                <a:solidFill>
                  <a:srgbClr val="212529"/>
                </a:solidFill>
                <a:effectLst/>
                <a:latin typeface="system-ui"/>
              </a:rPr>
              <a:t>. </a:t>
            </a:r>
            <a:r>
              <a:rPr lang="en-US" b="1" i="0" u="none" strike="noStrike" dirty="0">
                <a:solidFill>
                  <a:srgbClr val="212529"/>
                </a:solidFill>
                <a:effectLst/>
                <a:latin typeface="system-ui"/>
              </a:rPr>
              <a:t>“Access Denied”: </a:t>
            </a:r>
            <a:r>
              <a:rPr lang="en-US" b="0" i="0" u="none" strike="noStrike" dirty="0">
                <a:solidFill>
                  <a:srgbClr val="212529"/>
                </a:solidFill>
                <a:effectLst/>
                <a:latin typeface="system-ui"/>
              </a:rPr>
              <a:t>Access to inspection sites remains a notable challenge.</a:t>
            </a:r>
          </a:p>
          <a:p>
            <a:endParaRPr lang="en-US" dirty="0"/>
          </a:p>
        </p:txBody>
      </p:sp>
      <p:sp>
        <p:nvSpPr>
          <p:cNvPr id="4" name="Slide Number Placeholder 3">
            <a:extLst>
              <a:ext uri="{FF2B5EF4-FFF2-40B4-BE49-F238E27FC236}">
                <a16:creationId xmlns:a16="http://schemas.microsoft.com/office/drawing/2014/main" id="{B4BBC5EC-CCDD-E27C-590E-39099A6B7D9D}"/>
              </a:ext>
            </a:extLst>
          </p:cNvPr>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31183137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C18ECF-F1B9-035B-BBBB-9C2B8B7C5EA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E9FC24A-8886-2BF8-3DA5-C0FB1DF3B00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093E281-8220-959B-72D5-66772BAC6F8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EA490B7-776D-0830-0EB5-627957603C3D}"/>
              </a:ext>
            </a:extLst>
          </p:cNvPr>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7067714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Weak correlation:</a:t>
            </a:r>
          </a:p>
          <a:p>
            <a:pPr marL="171450" indent="-171450">
              <a:buFontTx/>
              <a:buChar char="-"/>
            </a:pPr>
            <a:r>
              <a:rPr lang="en-US" dirty="0"/>
              <a:t>it is more about the public engagement, not about education level</a:t>
            </a:r>
          </a:p>
          <a:p>
            <a:pPr marL="171450" indent="-171450">
              <a:buFontTx/>
              <a:buChar char="-"/>
            </a:pPr>
            <a:r>
              <a:rPr lang="en-US" dirty="0"/>
              <a:t>People simply don’t know about which illegal animal </a:t>
            </a:r>
            <a:r>
              <a:rPr lang="en-US"/>
              <a:t>cannot keep</a:t>
            </a:r>
            <a:endParaRPr lang="en-US" dirty="0"/>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Educational Purpose:</a:t>
            </a:r>
          </a:p>
          <a:p>
            <a:pPr marL="628650" lvl="1" indent="-171450">
              <a:buFontTx/>
              <a:buChar char="-"/>
            </a:pPr>
            <a:r>
              <a:rPr lang="en-US" dirty="0"/>
              <a:t>Inform the public about illegal pet type</a:t>
            </a:r>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DCADA4-D03D-8A67-917D-601963370DF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A346CF8-4FCA-45AD-C2F0-EABE689565B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9630E84-FBA6-D7D5-BBFD-1E2D0A804E9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5463DBB-B47F-E534-9BDE-490C9F27AE3E}"/>
              </a:ext>
            </a:extLst>
          </p:cNvPr>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5276261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Merging:</a:t>
            </a:r>
          </a:p>
          <a:p>
            <a:pPr lvl="1"/>
            <a:r>
              <a:rPr lang="en-US" dirty="0"/>
              <a:t>- Different time variable across two datasets (need to convert them to the same YEAR format)</a:t>
            </a:r>
          </a:p>
          <a:p>
            <a:endParaRPr lang="en-US" dirty="0"/>
          </a:p>
          <a:p>
            <a:r>
              <a:rPr lang="en-US" dirty="0"/>
              <a:t>Variable Selection:</a:t>
            </a:r>
          </a:p>
          <a:p>
            <a:pPr marL="628650" lvl="1" indent="-171450">
              <a:buFontTx/>
              <a:buChar char="-"/>
            </a:pPr>
            <a:r>
              <a:rPr lang="en-US" dirty="0"/>
              <a:t>25+ years old: common practice for education analysis because most people have finished their education, making it representative</a:t>
            </a:r>
          </a:p>
          <a:p>
            <a:pPr marL="628650" lvl="1" indent="-171450">
              <a:buFontTx/>
              <a:buChar char="-"/>
            </a:pPr>
            <a:r>
              <a:rPr lang="en-US" dirty="0"/>
              <a:t>2010 – 2014, </a:t>
            </a:r>
          </a:p>
          <a:p>
            <a:pPr marL="171450" lvl="0" indent="-171450">
              <a:buFontTx/>
              <a:buChar char="-"/>
            </a:pPr>
            <a:r>
              <a:rPr lang="en-US" dirty="0"/>
              <a:t>Incident Normalization:</a:t>
            </a:r>
          </a:p>
          <a:p>
            <a:pPr marL="628650" lvl="1" indent="-171450">
              <a:buFontTx/>
              <a:buChar char="-"/>
            </a:pPr>
            <a:r>
              <a:rPr lang="en-US" dirty="0"/>
              <a:t>Both education and illegal pet use percentage</a:t>
            </a:r>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do visualizations separately?</a:t>
            </a:r>
          </a:p>
          <a:p>
            <a:r>
              <a:rPr lang="en-US" dirty="0"/>
              <a:t>- Want to keep the granularity of illegal pets, which is more meaningful to keep zip-code-level visualization</a:t>
            </a:r>
          </a:p>
          <a:p>
            <a:endParaRPr lang="en-US" dirty="0"/>
          </a:p>
          <a:p>
            <a:pPr marL="171450" indent="-171450">
              <a:buFontTx/>
              <a:buChar char="-"/>
            </a:pPr>
            <a:r>
              <a:rPr lang="en-US" dirty="0"/>
              <a:t>Illegal pets lacks data entries every year, so we did not perform incident over years</a:t>
            </a:r>
          </a:p>
          <a:p>
            <a:pPr marL="171450" indent="-171450">
              <a:buFontTx/>
              <a:buChar char="-"/>
            </a:pPr>
            <a:endParaRPr lang="en-US"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Bar chart:</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dirty="0"/>
              <a:t>B and Q have the most incidents and the most population among districts</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dirty="0"/>
              <a:t>THUS, we use the incident rate, not the incident count</a:t>
            </a: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A3DF88-A414-B614-F2F2-DCC60B0106E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92EF8D8-9D74-EB16-F624-FE7D76B73BF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F700CFD-8644-7D63-5FDC-81FCFACED029}"/>
              </a:ext>
            </a:extLst>
          </p:cNvPr>
          <p:cNvSpPr>
            <a:spLocks noGrp="1"/>
          </p:cNvSpPr>
          <p:nvPr>
            <p:ph type="body" idx="1"/>
          </p:nvPr>
        </p:nvSpPr>
        <p:spPr/>
        <p:txBody>
          <a:bodyPr/>
          <a:lstStyle/>
          <a:p>
            <a:r>
              <a:rPr lang="en-US" dirty="0"/>
              <a:t>- Line plot:</a:t>
            </a:r>
          </a:p>
          <a:p>
            <a:pPr marL="628650" lvl="1" indent="-171450">
              <a:buFontTx/>
              <a:buChar char="-"/>
            </a:pPr>
            <a:r>
              <a:rPr lang="en-US" dirty="0"/>
              <a:t>High school graduate and bachelor increase over time, but less than 9</a:t>
            </a:r>
            <a:r>
              <a:rPr lang="en-US" baseline="30000" dirty="0"/>
              <a:t>th</a:t>
            </a:r>
            <a:r>
              <a:rPr lang="en-US" dirty="0"/>
              <a:t> grade does not</a:t>
            </a:r>
          </a:p>
          <a:p>
            <a:pPr marL="628650" lvl="1" indent="-171450">
              <a:buFontTx/>
              <a:buChar char="-"/>
            </a:pPr>
            <a:r>
              <a:rPr lang="en-US" dirty="0"/>
              <a:t>High school graduate is the majority</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dirty="0"/>
          </a:p>
          <a:p>
            <a:pPr marL="171450" indent="-171450">
              <a:buFontTx/>
              <a:buChar char="-"/>
            </a:pPr>
            <a:endParaRPr lang="en-US" dirty="0"/>
          </a:p>
          <a:p>
            <a:pPr marL="171450" indent="-171450">
              <a:buFontTx/>
              <a:buChar char="-"/>
            </a:pPr>
            <a:endParaRPr lang="en-US" dirty="0"/>
          </a:p>
          <a:p>
            <a:pPr marL="171450" indent="-171450">
              <a:buFontTx/>
              <a:buChar char="-"/>
            </a:pPr>
            <a:endParaRPr lang="en-US" dirty="0"/>
          </a:p>
        </p:txBody>
      </p:sp>
      <p:sp>
        <p:nvSpPr>
          <p:cNvPr id="4" name="Slide Number Placeholder 3">
            <a:extLst>
              <a:ext uri="{FF2B5EF4-FFF2-40B4-BE49-F238E27FC236}">
                <a16:creationId xmlns:a16="http://schemas.microsoft.com/office/drawing/2014/main" id="{88F3D65D-8B34-D326-F59A-64EF629A48F4}"/>
              </a:ext>
            </a:extLst>
          </p:cNvPr>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7081140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FA19A9-C6C0-7461-462B-D218C131774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9D6215A-4551-410D-4C52-DE6CCA9D9B8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7FA844E-9018-F18C-1F54-F41847375995}"/>
              </a:ext>
            </a:extLst>
          </p:cNvPr>
          <p:cNvSpPr>
            <a:spLocks noGrp="1"/>
          </p:cNvSpPr>
          <p:nvPr>
            <p:ph type="body" idx="1"/>
          </p:nvPr>
        </p:nvSpPr>
        <p:spPr/>
        <p:txBody>
          <a:bodyPr/>
          <a:lstStyle/>
          <a:p>
            <a:pPr marL="171450" indent="-171450">
              <a:buFontTx/>
              <a:buChar char="-"/>
            </a:pPr>
            <a:r>
              <a:rPr lang="en-US" dirty="0"/>
              <a:t>Report coefficients</a:t>
            </a:r>
          </a:p>
          <a:p>
            <a:pPr marL="171450" indent="-171450">
              <a:buFontTx/>
              <a:buChar char="-"/>
            </a:pPr>
            <a:r>
              <a:rPr lang="en-US" dirty="0"/>
              <a:t>Confirm p values</a:t>
            </a:r>
          </a:p>
          <a:p>
            <a:pPr marL="171450" indent="-171450">
              <a:buFontTx/>
              <a:buChar char="-"/>
            </a:pPr>
            <a:r>
              <a:rPr lang="en-US" dirty="0"/>
              <a:t>Small coefficient because 1) very few people have illegal pets 2) due to scaling effect</a:t>
            </a:r>
          </a:p>
          <a:p>
            <a:pPr marL="171450" indent="-171450">
              <a:buFontTx/>
              <a:buChar char="-"/>
            </a:pPr>
            <a:r>
              <a:rPr lang="en-US" dirty="0"/>
              <a:t>Not enough observations, leading to unrobust regression analysis (need more data in the future)</a:t>
            </a:r>
          </a:p>
          <a:p>
            <a:pPr marL="171450" indent="-171450">
              <a:buFontTx/>
              <a:buChar char="-"/>
            </a:pPr>
            <a:endParaRPr lang="en-US" dirty="0"/>
          </a:p>
          <a:p>
            <a:pPr marL="171450" indent="-171450">
              <a:buFontTx/>
              <a:buChar char="-"/>
            </a:pPr>
            <a:endParaRPr lang="en-US" dirty="0"/>
          </a:p>
        </p:txBody>
      </p:sp>
      <p:sp>
        <p:nvSpPr>
          <p:cNvPr id="4" name="Slide Number Placeholder 3">
            <a:extLst>
              <a:ext uri="{FF2B5EF4-FFF2-40B4-BE49-F238E27FC236}">
                <a16:creationId xmlns:a16="http://schemas.microsoft.com/office/drawing/2014/main" id="{7D83E7B1-9B53-527A-F55D-D1DD7E66FF5E}"/>
              </a:ext>
            </a:extLst>
          </p:cNvPr>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28745058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F68889-CA60-DF88-3987-4A1419D4DD7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19B7B2-C14B-7B23-A617-7E308BE1C2A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B0CAAD8-8E02-9328-2CCD-28AE5CD5A925}"/>
              </a:ext>
            </a:extLst>
          </p:cNvPr>
          <p:cNvSpPr>
            <a:spLocks noGrp="1"/>
          </p:cNvSpPr>
          <p:nvPr>
            <p:ph type="body" idx="1"/>
          </p:nvPr>
        </p:nvSpPr>
        <p:spPr/>
        <p:txBody>
          <a:bodyPr/>
          <a:lstStyle/>
          <a:p>
            <a:pPr marL="171450" indent="-171450">
              <a:buFontTx/>
              <a:buChar char="-"/>
            </a:pPr>
            <a:r>
              <a:rPr lang="en-US" dirty="0"/>
              <a:t>Emphasize scaling effect (why distortional slope)</a:t>
            </a:r>
          </a:p>
          <a:p>
            <a:pPr marL="171450" indent="-171450">
              <a:buFontTx/>
              <a:buChar char="-"/>
            </a:pPr>
            <a:r>
              <a:rPr lang="en-US" dirty="0"/>
              <a:t>Staten Islan above our prediction</a:t>
            </a:r>
          </a:p>
          <a:p>
            <a:pPr marL="628650" lvl="1" indent="-171450">
              <a:buFontTx/>
              <a:buChar char="-"/>
            </a:pPr>
            <a:r>
              <a:rPr lang="en-US" dirty="0"/>
              <a:t>The most southern district: people lean to have illegal pets</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dirty="0"/>
              <a:t>Less urban than other districts so it has lower education and less enforcement</a:t>
            </a:r>
          </a:p>
          <a:p>
            <a:pPr marL="628650" lvl="1" indent="-171450">
              <a:buFontTx/>
              <a:buChar char="-"/>
            </a:pPr>
            <a:r>
              <a:rPr lang="en-US" dirty="0"/>
              <a:t>Simply because of scaling effect (difference is not significant perhaps)</a:t>
            </a:r>
          </a:p>
          <a:p>
            <a:pPr marL="628650" lvl="1" indent="-171450">
              <a:buFontTx/>
              <a:buChar char="-"/>
            </a:pPr>
            <a:endParaRPr lang="en-US" dirty="0"/>
          </a:p>
          <a:p>
            <a:r>
              <a:rPr lang="en-US" dirty="0">
                <a:solidFill>
                  <a:srgbClr val="191C1F"/>
                </a:solidFill>
                <a:effectLst/>
                <a:latin typeface="Times New Roman" panose="02020603050405020304" pitchFamily="18" charset="0"/>
              </a:rPr>
              <a:t>Despite its limitations, this method offers a useful framework for understanding the relationship between educational</a:t>
            </a:r>
          </a:p>
          <a:p>
            <a:r>
              <a:rPr lang="en-US" dirty="0">
                <a:solidFill>
                  <a:srgbClr val="191C1F"/>
                </a:solidFill>
                <a:effectLst/>
                <a:latin typeface="Times New Roman" panose="02020603050405020304" pitchFamily="18" charset="0"/>
              </a:rPr>
              <a:t>attainment percentage and illegal pet incidents in NYC. By normalizing data and employing regression analysis, the</a:t>
            </a:r>
          </a:p>
          <a:p>
            <a:r>
              <a:rPr lang="en-US" dirty="0">
                <a:solidFill>
                  <a:srgbClr val="191C1F"/>
                </a:solidFill>
                <a:effectLst/>
                <a:latin typeface="Times New Roman" panose="02020603050405020304" pitchFamily="18" charset="0"/>
              </a:rPr>
              <a:t>study provides insights that can inform policy decisions and highlight areas for further research. The visualizations</a:t>
            </a:r>
          </a:p>
          <a:p>
            <a:r>
              <a:rPr lang="en-US" dirty="0">
                <a:solidFill>
                  <a:srgbClr val="191C1F"/>
                </a:solidFill>
                <a:effectLst/>
                <a:latin typeface="Times New Roman" panose="02020603050405020304" pitchFamily="18" charset="0"/>
              </a:rPr>
              <a:t>effectively communicate complex data, making it accessible to a wider audience and supporting informed decision-</a:t>
            </a:r>
          </a:p>
          <a:p>
            <a:r>
              <a:rPr lang="en-US" dirty="0">
                <a:solidFill>
                  <a:srgbClr val="191C1F"/>
                </a:solidFill>
                <a:effectLst/>
                <a:latin typeface="Times New Roman" panose="02020603050405020304" pitchFamily="18" charset="0"/>
              </a:rPr>
              <a:t>making.</a:t>
            </a:r>
          </a:p>
          <a:p>
            <a:pPr marL="171450" lvl="0" indent="-171450">
              <a:buFontTx/>
              <a:buChar char="-"/>
            </a:pPr>
            <a:endParaRPr lang="en-US" dirty="0"/>
          </a:p>
        </p:txBody>
      </p:sp>
      <p:sp>
        <p:nvSpPr>
          <p:cNvPr id="4" name="Slide Number Placeholder 3">
            <a:extLst>
              <a:ext uri="{FF2B5EF4-FFF2-40B4-BE49-F238E27FC236}">
                <a16:creationId xmlns:a16="http://schemas.microsoft.com/office/drawing/2014/main" id="{4CBE2C66-7B06-BFA8-C0FC-7F126F52DAFD}"/>
              </a:ext>
            </a:extLst>
          </p:cNvPr>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8307768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
        <p:nvSpPr>
          <p:cNvPr id="5" name="Rectangle 4">
            <a:extLst>
              <a:ext uri="{FF2B5EF4-FFF2-40B4-BE49-F238E27FC236}">
                <a16:creationId xmlns:a16="http://schemas.microsoft.com/office/drawing/2014/main" id="{30C883B9-CF17-770E-CBF5-CBC7DBDE2C55}"/>
              </a:ext>
            </a:extLst>
          </p:cNvPr>
          <p:cNvSpPr/>
          <p:nvPr userDrawn="1"/>
        </p:nvSpPr>
        <p:spPr>
          <a:xfrm>
            <a:off x="12825662" y="7748337"/>
            <a:ext cx="1804737" cy="48126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extLst>
    <p:ext uri="{DCECCB84-F9BA-43D5-87BE-67443E8EF086}">
      <p15:sldGuideLst xmlns:p15="http://schemas.microsoft.com/office/powerpoint/2012/main">
        <p15:guide id="1" orient="horz" pos="2592" userDrawn="1">
          <p15:clr>
            <a:srgbClr val="FBAE40"/>
          </p15:clr>
        </p15:guide>
        <p15:guide id="2" pos="4608"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91197BE-D10C-1015-D5CB-2B623B583CA4}"/>
              </a:ext>
            </a:extLst>
          </p:cNvPr>
          <p:cNvSpPr/>
          <p:nvPr userDrawn="1"/>
        </p:nvSpPr>
        <p:spPr>
          <a:xfrm>
            <a:off x="12825662" y="7748337"/>
            <a:ext cx="1804737" cy="48126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5.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9.xml"/><Relationship Id="rId5" Type="http://schemas.openxmlformats.org/officeDocument/2006/relationships/image" Target="../media/image21.png"/><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6.xml"/><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3" name="Text 0"/>
          <p:cNvSpPr/>
          <p:nvPr/>
        </p:nvSpPr>
        <p:spPr>
          <a:xfrm>
            <a:off x="7073979" y="2192655"/>
            <a:ext cx="7556421" cy="2126337"/>
          </a:xfrm>
          <a:prstGeom prst="rect">
            <a:avLst/>
          </a:prstGeom>
          <a:noFill/>
          <a:ln/>
        </p:spPr>
        <p:txBody>
          <a:bodyPr wrap="square" lIns="0" tIns="0" rIns="0" bIns="0" rtlCol="0" anchor="t"/>
          <a:lstStyle/>
          <a:p>
            <a:pPr marL="0" indent="0">
              <a:lnSpc>
                <a:spcPts val="5550"/>
              </a:lnSpc>
              <a:buNone/>
            </a:pPr>
            <a:r>
              <a:rPr lang="en-US" sz="4450" dirty="0">
                <a:solidFill>
                  <a:srgbClr val="1B1B27"/>
                </a:solidFill>
                <a:latin typeface="Raleway" pitchFamily="34" charset="0"/>
                <a:ea typeface="Raleway" pitchFamily="34" charset="-122"/>
                <a:cs typeface="Raleway" pitchFamily="34" charset="-120"/>
              </a:rPr>
              <a:t>Exploring the Link Between Education and Illegal Pet Ownership in NYC</a:t>
            </a:r>
            <a:endParaRPr lang="en-US" sz="4450" dirty="0"/>
          </a:p>
        </p:txBody>
      </p:sp>
      <p:sp>
        <p:nvSpPr>
          <p:cNvPr id="4" name="Text 1"/>
          <p:cNvSpPr/>
          <p:nvPr/>
        </p:nvSpPr>
        <p:spPr>
          <a:xfrm>
            <a:off x="7073979" y="4659154"/>
            <a:ext cx="7078439" cy="725805"/>
          </a:xfrm>
          <a:prstGeom prst="rect">
            <a:avLst/>
          </a:prstGeom>
          <a:noFill/>
          <a:ln/>
        </p:spPr>
        <p:txBody>
          <a:bodyPr wrap="square" lIns="0" tIns="0" rIns="0" bIns="0" rtlCol="0" anchor="t"/>
          <a:lstStyle/>
          <a:p>
            <a:pPr marL="0" indent="0">
              <a:lnSpc>
                <a:spcPts val="2850"/>
              </a:lnSpc>
              <a:buNone/>
            </a:pPr>
            <a:endParaRPr lang="en-US" sz="1750" dirty="0"/>
          </a:p>
        </p:txBody>
      </p:sp>
      <p:sp>
        <p:nvSpPr>
          <p:cNvPr id="5" name="Shape 2"/>
          <p:cNvSpPr/>
          <p:nvPr/>
        </p:nvSpPr>
        <p:spPr>
          <a:xfrm>
            <a:off x="6280190" y="5657017"/>
            <a:ext cx="362903" cy="362903"/>
          </a:xfrm>
          <a:prstGeom prst="roundRect">
            <a:avLst>
              <a:gd name="adj" fmla="val 25194296"/>
            </a:avLst>
          </a:prstGeom>
          <a:noFill/>
          <a:ln w="7620">
            <a:solidFill>
              <a:srgbClr val="FFFFFF"/>
            </a:solidFill>
            <a:prstDash val="solid"/>
          </a:ln>
        </p:spPr>
        <p:txBody>
          <a:bodyPr/>
          <a:lstStyle/>
          <a:p>
            <a:endParaRPr lang="en-US"/>
          </a:p>
        </p:txBody>
      </p:sp>
      <p:sp>
        <p:nvSpPr>
          <p:cNvPr id="11" name="Rectangle 10">
            <a:extLst>
              <a:ext uri="{FF2B5EF4-FFF2-40B4-BE49-F238E27FC236}">
                <a16:creationId xmlns:a16="http://schemas.microsoft.com/office/drawing/2014/main" id="{D3219D9D-FAD2-E8A6-C24A-E504078B8175}"/>
              </a:ext>
            </a:extLst>
          </p:cNvPr>
          <p:cNvSpPr/>
          <p:nvPr/>
        </p:nvSpPr>
        <p:spPr>
          <a:xfrm>
            <a:off x="12825662" y="7748337"/>
            <a:ext cx="1804737" cy="48126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poster with a picture of animals and birds&#10;&#10;Description automatically generated">
            <a:extLst>
              <a:ext uri="{FF2B5EF4-FFF2-40B4-BE49-F238E27FC236}">
                <a16:creationId xmlns:a16="http://schemas.microsoft.com/office/drawing/2014/main" id="{AF0D1640-BBDC-1956-258B-324537504E0E}"/>
              </a:ext>
            </a:extLst>
          </p:cNvPr>
          <p:cNvPicPr>
            <a:picLocks noChangeAspect="1"/>
          </p:cNvPicPr>
          <p:nvPr/>
        </p:nvPicPr>
        <p:blipFill>
          <a:blip r:embed="rId3"/>
          <a:srcRect l="20020" t="23765" r="16067"/>
          <a:stretch/>
        </p:blipFill>
        <p:spPr>
          <a:xfrm>
            <a:off x="0" y="0"/>
            <a:ext cx="6643093" cy="8229600"/>
          </a:xfrm>
          <a:prstGeom prst="rect">
            <a:avLst/>
          </a:prstGeom>
        </p:spPr>
      </p:pic>
      <p:sp>
        <p:nvSpPr>
          <p:cNvPr id="8" name="Text 1">
            <a:extLst>
              <a:ext uri="{FF2B5EF4-FFF2-40B4-BE49-F238E27FC236}">
                <a16:creationId xmlns:a16="http://schemas.microsoft.com/office/drawing/2014/main" id="{C8C13D62-012C-467F-BE34-B2411F86D1DE}"/>
              </a:ext>
            </a:extLst>
          </p:cNvPr>
          <p:cNvSpPr/>
          <p:nvPr/>
        </p:nvSpPr>
        <p:spPr>
          <a:xfrm>
            <a:off x="7073978" y="6107410"/>
            <a:ext cx="7556421" cy="1640927"/>
          </a:xfrm>
          <a:prstGeom prst="rect">
            <a:avLst/>
          </a:prstGeom>
          <a:noFill/>
          <a:ln/>
        </p:spPr>
        <p:txBody>
          <a:bodyPr wrap="square" lIns="0" tIns="0" rIns="0" bIns="0" rtlCol="0" anchor="t"/>
          <a:lstStyle/>
          <a:p>
            <a:pPr marL="285750" indent="-285750">
              <a:lnSpc>
                <a:spcPts val="2850"/>
              </a:lnSpc>
              <a:buFontTx/>
              <a:buChar char="-"/>
            </a:pPr>
            <a:r>
              <a:rPr lang="en-US" sz="1750" dirty="0">
                <a:solidFill>
                  <a:srgbClr val="3C3939"/>
                </a:solidFill>
                <a:latin typeface="Roboto" pitchFamily="34" charset="0"/>
                <a:ea typeface="Roboto" pitchFamily="34" charset="-122"/>
                <a:cs typeface="Roboto" pitchFamily="34" charset="-120"/>
              </a:rPr>
              <a:t>Yuxuan Geng, PPHA 30538 4, GitHub: emmaa1123</a:t>
            </a:r>
          </a:p>
          <a:p>
            <a:pPr marL="285750" indent="-285750">
              <a:lnSpc>
                <a:spcPts val="2850"/>
              </a:lnSpc>
              <a:buFontTx/>
              <a:buChar char="-"/>
            </a:pPr>
            <a:r>
              <a:rPr lang="en-US" sz="1750" dirty="0">
                <a:solidFill>
                  <a:srgbClr val="3C3939"/>
                </a:solidFill>
                <a:latin typeface="Roboto" pitchFamily="34" charset="0"/>
                <a:ea typeface="Roboto" pitchFamily="34" charset="-122"/>
                <a:cs typeface="Roboto" pitchFamily="34" charset="-120"/>
              </a:rPr>
              <a:t>Kohan Chen, PPHA 30538 4, GitHub: </a:t>
            </a:r>
            <a:r>
              <a:rPr lang="en-US" sz="1750" dirty="0" err="1">
                <a:solidFill>
                  <a:srgbClr val="3C3939"/>
                </a:solidFill>
                <a:latin typeface="Roboto" pitchFamily="34" charset="0"/>
                <a:ea typeface="Roboto" pitchFamily="34" charset="-122"/>
                <a:cs typeface="Roboto" pitchFamily="34" charset="-120"/>
              </a:rPr>
              <a:t>kohaningithub</a:t>
            </a:r>
            <a:endParaRPr lang="en-US" sz="1750" dirty="0">
              <a:solidFill>
                <a:srgbClr val="3C3939"/>
              </a:solidFill>
              <a:latin typeface="Roboto" pitchFamily="34" charset="0"/>
              <a:ea typeface="Roboto" pitchFamily="34" charset="-122"/>
              <a:cs typeface="Roboto" pitchFamily="34" charset="-120"/>
            </a:endParaRPr>
          </a:p>
          <a:p>
            <a:pPr marL="285750" indent="-285750">
              <a:lnSpc>
                <a:spcPts val="2850"/>
              </a:lnSpc>
              <a:buFontTx/>
              <a:buChar char="-"/>
            </a:pPr>
            <a:r>
              <a:rPr lang="en-US" sz="1750" dirty="0">
                <a:solidFill>
                  <a:srgbClr val="3C3939"/>
                </a:solidFill>
                <a:latin typeface="Roboto" pitchFamily="34" charset="0"/>
                <a:ea typeface="Roboto" pitchFamily="34" charset="-122"/>
                <a:cs typeface="Roboto" pitchFamily="34" charset="-120"/>
              </a:rPr>
              <a:t>George Wang, PPHA 30538 4, GitHub: gwang613uchi</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8D9C9D-DEAD-283C-981A-C3A16D91C27F}"/>
            </a:ext>
          </a:extLst>
        </p:cNvPr>
        <p:cNvGrpSpPr/>
        <p:nvPr/>
      </p:nvGrpSpPr>
      <p:grpSpPr>
        <a:xfrm>
          <a:off x="0" y="0"/>
          <a:ext cx="0" cy="0"/>
          <a:chOff x="0" y="0"/>
          <a:chExt cx="0" cy="0"/>
        </a:xfrm>
      </p:grpSpPr>
      <p:sp>
        <p:nvSpPr>
          <p:cNvPr id="3" name="Text 0">
            <a:extLst>
              <a:ext uri="{FF2B5EF4-FFF2-40B4-BE49-F238E27FC236}">
                <a16:creationId xmlns:a16="http://schemas.microsoft.com/office/drawing/2014/main" id="{708D869A-1094-5479-E4BC-EE4964264536}"/>
              </a:ext>
            </a:extLst>
          </p:cNvPr>
          <p:cNvSpPr/>
          <p:nvPr/>
        </p:nvSpPr>
        <p:spPr>
          <a:xfrm>
            <a:off x="676870" y="531852"/>
            <a:ext cx="6171962" cy="604361"/>
          </a:xfrm>
          <a:prstGeom prst="rect">
            <a:avLst/>
          </a:prstGeom>
          <a:noFill/>
          <a:ln/>
        </p:spPr>
        <p:txBody>
          <a:bodyPr wrap="none" lIns="0" tIns="0" rIns="0" bIns="0" rtlCol="0" anchor="t"/>
          <a:lstStyle/>
          <a:p>
            <a:pPr marL="0" indent="0">
              <a:lnSpc>
                <a:spcPts val="4750"/>
              </a:lnSpc>
              <a:buNone/>
            </a:pPr>
            <a:r>
              <a:rPr lang="en-US" sz="3800" dirty="0">
                <a:solidFill>
                  <a:srgbClr val="1B1B27"/>
                </a:solidFill>
                <a:latin typeface="Raleway" pitchFamily="34" charset="0"/>
                <a:ea typeface="Raleway" pitchFamily="34" charset="-122"/>
                <a:cs typeface="Raleway" pitchFamily="34" charset="-120"/>
              </a:rPr>
              <a:t>NLP Sentiment and Resolution Analysis</a:t>
            </a:r>
            <a:endParaRPr lang="en-US" sz="3800" dirty="0"/>
          </a:p>
        </p:txBody>
      </p:sp>
      <p:grpSp>
        <p:nvGrpSpPr>
          <p:cNvPr id="19" name="Group 18">
            <a:extLst>
              <a:ext uri="{FF2B5EF4-FFF2-40B4-BE49-F238E27FC236}">
                <a16:creationId xmlns:a16="http://schemas.microsoft.com/office/drawing/2014/main" id="{5CD19FEE-D30A-2383-528E-09AC00DC1570}"/>
              </a:ext>
            </a:extLst>
          </p:cNvPr>
          <p:cNvGrpSpPr/>
          <p:nvPr/>
        </p:nvGrpSpPr>
        <p:grpSpPr>
          <a:xfrm>
            <a:off x="1116402" y="1543492"/>
            <a:ext cx="5772914" cy="6175772"/>
            <a:chOff x="676870" y="1522928"/>
            <a:chExt cx="7790259" cy="6175772"/>
          </a:xfrm>
        </p:grpSpPr>
        <p:grpSp>
          <p:nvGrpSpPr>
            <p:cNvPr id="14" name="Group 13">
              <a:extLst>
                <a:ext uri="{FF2B5EF4-FFF2-40B4-BE49-F238E27FC236}">
                  <a16:creationId xmlns:a16="http://schemas.microsoft.com/office/drawing/2014/main" id="{060F609F-747B-B063-A829-6E43208E3ED1}"/>
                </a:ext>
              </a:extLst>
            </p:cNvPr>
            <p:cNvGrpSpPr/>
            <p:nvPr/>
          </p:nvGrpSpPr>
          <p:grpSpPr>
            <a:xfrm>
              <a:off x="676870" y="1522928"/>
              <a:ext cx="7790259" cy="3115185"/>
              <a:chOff x="676870" y="1522928"/>
              <a:chExt cx="7790259" cy="3115185"/>
            </a:xfrm>
          </p:grpSpPr>
          <p:sp>
            <p:nvSpPr>
              <p:cNvPr id="4" name="Text 1">
                <a:extLst>
                  <a:ext uri="{FF2B5EF4-FFF2-40B4-BE49-F238E27FC236}">
                    <a16:creationId xmlns:a16="http://schemas.microsoft.com/office/drawing/2014/main" id="{0B9730BC-47BB-2DFF-FD25-81D7CD57F06C}"/>
                  </a:ext>
                </a:extLst>
              </p:cNvPr>
              <p:cNvSpPr/>
              <p:nvPr/>
            </p:nvSpPr>
            <p:spPr>
              <a:xfrm>
                <a:off x="676870" y="1522928"/>
                <a:ext cx="7790259" cy="638175"/>
              </a:xfrm>
              <a:prstGeom prst="rect">
                <a:avLst/>
              </a:prstGeom>
              <a:noFill/>
              <a:ln/>
            </p:spPr>
            <p:txBody>
              <a:bodyPr wrap="none" lIns="0" tIns="0" rIns="0" bIns="0" rtlCol="0" anchor="t"/>
              <a:lstStyle/>
              <a:p>
                <a:pPr marL="0" indent="0" algn="ctr">
                  <a:lnSpc>
                    <a:spcPts val="5000"/>
                  </a:lnSpc>
                  <a:buNone/>
                </a:pPr>
                <a:r>
                  <a:rPr lang="en-US" sz="5000" dirty="0">
                    <a:solidFill>
                      <a:srgbClr val="3C3939"/>
                    </a:solidFill>
                    <a:latin typeface="Raleway" pitchFamily="34" charset="0"/>
                    <a:ea typeface="Raleway" pitchFamily="34" charset="-122"/>
                    <a:cs typeface="Raleway" pitchFamily="34" charset="-120"/>
                  </a:rPr>
                  <a:t>"Warning Issued"</a:t>
                </a:r>
                <a:endParaRPr lang="en-US" sz="5000" dirty="0"/>
              </a:p>
            </p:txBody>
          </p:sp>
          <p:sp>
            <p:nvSpPr>
              <p:cNvPr id="5" name="Text 2">
                <a:extLst>
                  <a:ext uri="{FF2B5EF4-FFF2-40B4-BE49-F238E27FC236}">
                    <a16:creationId xmlns:a16="http://schemas.microsoft.com/office/drawing/2014/main" id="{34C2BCA9-1E0D-D036-0813-D65E1CF5A191}"/>
                  </a:ext>
                </a:extLst>
              </p:cNvPr>
              <p:cNvSpPr/>
              <p:nvPr/>
            </p:nvSpPr>
            <p:spPr>
              <a:xfrm>
                <a:off x="3363158" y="2402800"/>
                <a:ext cx="2417564" cy="302181"/>
              </a:xfrm>
              <a:prstGeom prst="rect">
                <a:avLst/>
              </a:prstGeom>
              <a:noFill/>
              <a:ln/>
            </p:spPr>
            <p:txBody>
              <a:bodyPr wrap="none" lIns="0" tIns="0" rIns="0" bIns="0" rtlCol="0" anchor="t"/>
              <a:lstStyle/>
              <a:p>
                <a:pPr marL="0" indent="0" algn="ctr">
                  <a:lnSpc>
                    <a:spcPts val="2350"/>
                  </a:lnSpc>
                  <a:buNone/>
                </a:pPr>
                <a:r>
                  <a:rPr lang="en-US" sz="1900" dirty="0">
                    <a:solidFill>
                      <a:srgbClr val="3C3939"/>
                    </a:solidFill>
                    <a:latin typeface="Raleway" pitchFamily="34" charset="0"/>
                    <a:ea typeface="Raleway" pitchFamily="34" charset="-122"/>
                    <a:cs typeface="Raleway" pitchFamily="34" charset="-120"/>
                  </a:rPr>
                  <a:t>Most common resolution</a:t>
                </a:r>
                <a:endParaRPr lang="en-US" sz="1900" dirty="0"/>
              </a:p>
            </p:txBody>
          </p:sp>
          <p:grpSp>
            <p:nvGrpSpPr>
              <p:cNvPr id="13" name="Group 12">
                <a:extLst>
                  <a:ext uri="{FF2B5EF4-FFF2-40B4-BE49-F238E27FC236}">
                    <a16:creationId xmlns:a16="http://schemas.microsoft.com/office/drawing/2014/main" id="{52D4CC1A-883C-0F95-EAA2-C7A22ED38491}"/>
                  </a:ext>
                </a:extLst>
              </p:cNvPr>
              <p:cNvGrpSpPr/>
              <p:nvPr/>
            </p:nvGrpSpPr>
            <p:grpSpPr>
              <a:xfrm>
                <a:off x="676870" y="3456061"/>
                <a:ext cx="7790259" cy="1182052"/>
                <a:chOff x="676870" y="3456061"/>
                <a:chExt cx="7790259" cy="1182052"/>
              </a:xfrm>
            </p:grpSpPr>
            <p:sp>
              <p:nvSpPr>
                <p:cNvPr id="7" name="Text 4">
                  <a:extLst>
                    <a:ext uri="{FF2B5EF4-FFF2-40B4-BE49-F238E27FC236}">
                      <a16:creationId xmlns:a16="http://schemas.microsoft.com/office/drawing/2014/main" id="{3859FB13-87CE-4789-4DAB-43A9EE0C31AB}"/>
                    </a:ext>
                  </a:extLst>
                </p:cNvPr>
                <p:cNvSpPr/>
                <p:nvPr/>
              </p:nvSpPr>
              <p:spPr>
                <a:xfrm>
                  <a:off x="676870" y="3456061"/>
                  <a:ext cx="7790259" cy="638175"/>
                </a:xfrm>
                <a:prstGeom prst="rect">
                  <a:avLst/>
                </a:prstGeom>
                <a:noFill/>
                <a:ln/>
              </p:spPr>
              <p:txBody>
                <a:bodyPr wrap="none" lIns="0" tIns="0" rIns="0" bIns="0" rtlCol="0" anchor="t"/>
                <a:lstStyle/>
                <a:p>
                  <a:pPr marL="0" indent="0" algn="ctr">
                    <a:lnSpc>
                      <a:spcPts val="5000"/>
                    </a:lnSpc>
                    <a:buNone/>
                  </a:pPr>
                  <a:r>
                    <a:rPr lang="en-US" sz="5000" dirty="0">
                      <a:solidFill>
                        <a:srgbClr val="3C3939"/>
                      </a:solidFill>
                      <a:latin typeface="Raleway" pitchFamily="34" charset="0"/>
                      <a:ea typeface="Raleway" pitchFamily="34" charset="-122"/>
                      <a:cs typeface="Raleway" pitchFamily="34" charset="-120"/>
                    </a:rPr>
                    <a:t>"Access Denied"</a:t>
                  </a:r>
                  <a:endParaRPr lang="en-US" sz="5000" dirty="0"/>
                </a:p>
              </p:txBody>
            </p:sp>
            <p:sp>
              <p:nvSpPr>
                <p:cNvPr id="8" name="Text 5">
                  <a:extLst>
                    <a:ext uri="{FF2B5EF4-FFF2-40B4-BE49-F238E27FC236}">
                      <a16:creationId xmlns:a16="http://schemas.microsoft.com/office/drawing/2014/main" id="{0628DE74-487B-11D4-4FB9-CFE0E4CFD9B8}"/>
                    </a:ext>
                  </a:extLst>
                </p:cNvPr>
                <p:cNvSpPr/>
                <p:nvPr/>
              </p:nvSpPr>
              <p:spPr>
                <a:xfrm>
                  <a:off x="3290768" y="4335932"/>
                  <a:ext cx="2562344" cy="302181"/>
                </a:xfrm>
                <a:prstGeom prst="rect">
                  <a:avLst/>
                </a:prstGeom>
                <a:noFill/>
                <a:ln/>
              </p:spPr>
              <p:txBody>
                <a:bodyPr wrap="none" lIns="0" tIns="0" rIns="0" bIns="0" rtlCol="0" anchor="t"/>
                <a:lstStyle/>
                <a:p>
                  <a:pPr marL="0" indent="0" algn="ctr">
                    <a:lnSpc>
                      <a:spcPts val="2350"/>
                    </a:lnSpc>
                    <a:buNone/>
                  </a:pPr>
                  <a:r>
                    <a:rPr lang="en-US" sz="1900" dirty="0">
                      <a:solidFill>
                        <a:srgbClr val="3C3939"/>
                      </a:solidFill>
                      <a:latin typeface="Raleway" pitchFamily="34" charset="0"/>
                      <a:ea typeface="Raleway" pitchFamily="34" charset="-122"/>
                      <a:cs typeface="Raleway" pitchFamily="34" charset="-120"/>
                    </a:rPr>
                    <a:t>Most negative tone</a:t>
                  </a:r>
                  <a:endParaRPr lang="en-US" sz="1900" dirty="0"/>
                </a:p>
              </p:txBody>
            </p:sp>
          </p:grpSp>
        </p:grpSp>
        <p:grpSp>
          <p:nvGrpSpPr>
            <p:cNvPr id="15" name="Group 14">
              <a:extLst>
                <a:ext uri="{FF2B5EF4-FFF2-40B4-BE49-F238E27FC236}">
                  <a16:creationId xmlns:a16="http://schemas.microsoft.com/office/drawing/2014/main" id="{C74A1B9F-FC39-C614-4907-E095ED958733}"/>
                </a:ext>
              </a:extLst>
            </p:cNvPr>
            <p:cNvGrpSpPr/>
            <p:nvPr/>
          </p:nvGrpSpPr>
          <p:grpSpPr>
            <a:xfrm>
              <a:off x="676870" y="5451270"/>
              <a:ext cx="7790259" cy="2247430"/>
              <a:chOff x="676870" y="5451270"/>
              <a:chExt cx="7790259" cy="2247430"/>
            </a:xfrm>
          </p:grpSpPr>
          <p:sp>
            <p:nvSpPr>
              <p:cNvPr id="10" name="Text 7">
                <a:extLst>
                  <a:ext uri="{FF2B5EF4-FFF2-40B4-BE49-F238E27FC236}">
                    <a16:creationId xmlns:a16="http://schemas.microsoft.com/office/drawing/2014/main" id="{759072D3-33AB-5D22-2A1D-72FF77F38CB3}"/>
                  </a:ext>
                </a:extLst>
              </p:cNvPr>
              <p:cNvSpPr/>
              <p:nvPr/>
            </p:nvSpPr>
            <p:spPr>
              <a:xfrm>
                <a:off x="676870" y="5451270"/>
                <a:ext cx="7790259" cy="638175"/>
              </a:xfrm>
              <a:prstGeom prst="rect">
                <a:avLst/>
              </a:prstGeom>
              <a:noFill/>
              <a:ln/>
            </p:spPr>
            <p:txBody>
              <a:bodyPr wrap="none" lIns="0" tIns="0" rIns="0" bIns="0" rtlCol="0" anchor="t"/>
              <a:lstStyle/>
              <a:p>
                <a:pPr marL="0" indent="0" algn="ctr">
                  <a:lnSpc>
                    <a:spcPts val="5000"/>
                  </a:lnSpc>
                  <a:buNone/>
                </a:pPr>
                <a:r>
                  <a:rPr lang="en-US" sz="5000" dirty="0">
                    <a:solidFill>
                      <a:srgbClr val="3C3939"/>
                    </a:solidFill>
                    <a:latin typeface="Raleway" pitchFamily="34" charset="0"/>
                    <a:ea typeface="Raleway" pitchFamily="34" charset="-122"/>
                    <a:cs typeface="Raleway" pitchFamily="34" charset="-120"/>
                  </a:rPr>
                  <a:t>Slightly Negative </a:t>
                </a:r>
              </a:p>
              <a:p>
                <a:pPr marL="0" indent="0" algn="ctr">
                  <a:lnSpc>
                    <a:spcPts val="5000"/>
                  </a:lnSpc>
                  <a:buNone/>
                </a:pPr>
                <a:r>
                  <a:rPr lang="en-US" sz="5000" dirty="0">
                    <a:solidFill>
                      <a:srgbClr val="3C3939"/>
                    </a:solidFill>
                    <a:latin typeface="Raleway" pitchFamily="34" charset="0"/>
                    <a:ea typeface="Raleway" pitchFamily="34" charset="-122"/>
                    <a:cs typeface="Raleway" pitchFamily="34" charset="-120"/>
                  </a:rPr>
                  <a:t>to Neutral</a:t>
                </a:r>
                <a:endParaRPr lang="en-US" sz="5000" dirty="0"/>
              </a:p>
            </p:txBody>
          </p:sp>
          <p:sp>
            <p:nvSpPr>
              <p:cNvPr id="11" name="Text 8">
                <a:extLst>
                  <a:ext uri="{FF2B5EF4-FFF2-40B4-BE49-F238E27FC236}">
                    <a16:creationId xmlns:a16="http://schemas.microsoft.com/office/drawing/2014/main" id="{D306A877-63B1-A52A-AD3C-D794EC0FEA88}"/>
                  </a:ext>
                </a:extLst>
              </p:cNvPr>
              <p:cNvSpPr/>
              <p:nvPr/>
            </p:nvSpPr>
            <p:spPr>
              <a:xfrm>
                <a:off x="3363158" y="6971228"/>
                <a:ext cx="2417564" cy="302181"/>
              </a:xfrm>
              <a:prstGeom prst="rect">
                <a:avLst/>
              </a:prstGeom>
              <a:noFill/>
              <a:ln/>
            </p:spPr>
            <p:txBody>
              <a:bodyPr wrap="none" lIns="0" tIns="0" rIns="0" bIns="0" rtlCol="0" anchor="t"/>
              <a:lstStyle/>
              <a:p>
                <a:pPr marL="0" indent="0" algn="ctr">
                  <a:lnSpc>
                    <a:spcPts val="2350"/>
                  </a:lnSpc>
                  <a:buNone/>
                </a:pPr>
                <a:r>
                  <a:rPr lang="en-US" sz="1900" dirty="0">
                    <a:solidFill>
                      <a:srgbClr val="3C3939"/>
                    </a:solidFill>
                    <a:latin typeface="Raleway" pitchFamily="34" charset="0"/>
                    <a:ea typeface="Raleway" pitchFamily="34" charset="-122"/>
                    <a:cs typeface="Raleway" pitchFamily="34" charset="-120"/>
                  </a:rPr>
                  <a:t>Overall tone</a:t>
                </a:r>
                <a:endParaRPr lang="en-US" sz="1900" dirty="0"/>
              </a:p>
            </p:txBody>
          </p:sp>
          <p:sp>
            <p:nvSpPr>
              <p:cNvPr id="12" name="Text 9">
                <a:extLst>
                  <a:ext uri="{FF2B5EF4-FFF2-40B4-BE49-F238E27FC236}">
                    <a16:creationId xmlns:a16="http://schemas.microsoft.com/office/drawing/2014/main" id="{3DE36DFC-DD6D-EB77-CFCF-6465E61C96F8}"/>
                  </a:ext>
                </a:extLst>
              </p:cNvPr>
              <p:cNvSpPr/>
              <p:nvPr/>
            </p:nvSpPr>
            <p:spPr>
              <a:xfrm>
                <a:off x="676870" y="7389376"/>
                <a:ext cx="7790259" cy="309324"/>
              </a:xfrm>
              <a:prstGeom prst="rect">
                <a:avLst/>
              </a:prstGeom>
              <a:noFill/>
              <a:ln/>
            </p:spPr>
            <p:txBody>
              <a:bodyPr wrap="none" lIns="0" tIns="0" rIns="0" bIns="0" rtlCol="0" anchor="t"/>
              <a:lstStyle/>
              <a:p>
                <a:pPr marL="0" indent="0" algn="ctr">
                  <a:lnSpc>
                    <a:spcPts val="2400"/>
                  </a:lnSpc>
                  <a:buNone/>
                </a:pPr>
                <a:r>
                  <a:rPr lang="en-US" sz="1500" dirty="0">
                    <a:solidFill>
                      <a:srgbClr val="3C3939"/>
                    </a:solidFill>
                    <a:latin typeface="Roboto" pitchFamily="34" charset="0"/>
                    <a:ea typeface="Roboto" pitchFamily="34" charset="-122"/>
                    <a:cs typeface="Roboto" pitchFamily="34" charset="-120"/>
                  </a:rPr>
                  <a:t>reflecting a professional yet firm communication style</a:t>
                </a:r>
                <a:endParaRPr lang="en-US" sz="1500" dirty="0"/>
              </a:p>
            </p:txBody>
          </p:sp>
        </p:grpSp>
      </p:grpSp>
      <p:sp>
        <p:nvSpPr>
          <p:cNvPr id="2" name="Rectangle 1">
            <a:extLst>
              <a:ext uri="{FF2B5EF4-FFF2-40B4-BE49-F238E27FC236}">
                <a16:creationId xmlns:a16="http://schemas.microsoft.com/office/drawing/2014/main" id="{47DD2397-2BED-3848-2AFA-7FE4531B83B0}"/>
              </a:ext>
            </a:extLst>
          </p:cNvPr>
          <p:cNvSpPr/>
          <p:nvPr/>
        </p:nvSpPr>
        <p:spPr>
          <a:xfrm>
            <a:off x="12825662" y="7748337"/>
            <a:ext cx="1804737" cy="48126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83BF4C9E-C6D6-3CE4-08FE-D8C8BC354CDF}"/>
              </a:ext>
            </a:extLst>
          </p:cNvPr>
          <p:cNvPicPr>
            <a:picLocks noChangeAspect="1"/>
          </p:cNvPicPr>
          <p:nvPr/>
        </p:nvPicPr>
        <p:blipFill>
          <a:blip r:embed="rId3"/>
          <a:srcRect r="51083"/>
          <a:stretch/>
        </p:blipFill>
        <p:spPr>
          <a:xfrm>
            <a:off x="8318318" y="1366943"/>
            <a:ext cx="4885331" cy="295914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Picture 5">
            <a:extLst>
              <a:ext uri="{FF2B5EF4-FFF2-40B4-BE49-F238E27FC236}">
                <a16:creationId xmlns:a16="http://schemas.microsoft.com/office/drawing/2014/main" id="{F8B7CC8A-0DAA-3827-0AE6-81074D3C6601}"/>
              </a:ext>
            </a:extLst>
          </p:cNvPr>
          <p:cNvPicPr>
            <a:picLocks noChangeAspect="1"/>
          </p:cNvPicPr>
          <p:nvPr/>
        </p:nvPicPr>
        <p:blipFill>
          <a:blip r:embed="rId3"/>
          <a:srcRect l="48167" r="426"/>
          <a:stretch/>
        </p:blipFill>
        <p:spPr>
          <a:xfrm>
            <a:off x="8318318" y="4507586"/>
            <a:ext cx="4885331" cy="281584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3088849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FA674F-66BD-E2A2-3C9B-931CA080ABA1}"/>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04EE2B2E-7BF4-3601-54C7-506E510A333F}"/>
              </a:ext>
            </a:extLst>
          </p:cNvPr>
          <p:cNvPicPr>
            <a:picLocks noChangeAspect="1"/>
          </p:cNvPicPr>
          <p:nvPr/>
        </p:nvPicPr>
        <p:blipFill>
          <a:blip r:embed="rId3"/>
          <a:stretch>
            <a:fillRect/>
          </a:stretch>
        </p:blipFill>
        <p:spPr>
          <a:xfrm>
            <a:off x="0" y="-1"/>
            <a:ext cx="14630400" cy="2047993"/>
          </a:xfrm>
          <a:prstGeom prst="rect">
            <a:avLst/>
          </a:prstGeom>
        </p:spPr>
      </p:pic>
      <p:sp>
        <p:nvSpPr>
          <p:cNvPr id="3" name="Text 0">
            <a:extLst>
              <a:ext uri="{FF2B5EF4-FFF2-40B4-BE49-F238E27FC236}">
                <a16:creationId xmlns:a16="http://schemas.microsoft.com/office/drawing/2014/main" id="{1345B87E-4319-9B3D-A861-563551E894A1}"/>
              </a:ext>
            </a:extLst>
          </p:cNvPr>
          <p:cNvSpPr/>
          <p:nvPr/>
        </p:nvSpPr>
        <p:spPr>
          <a:xfrm>
            <a:off x="793790" y="2475736"/>
            <a:ext cx="9019461" cy="708779"/>
          </a:xfrm>
          <a:prstGeom prst="rect">
            <a:avLst/>
          </a:prstGeom>
          <a:noFill/>
          <a:ln/>
        </p:spPr>
        <p:txBody>
          <a:bodyPr wrap="none" lIns="0" tIns="0" rIns="0" bIns="0" rtlCol="0" anchor="t"/>
          <a:lstStyle/>
          <a:p>
            <a:pPr marL="0" indent="0">
              <a:lnSpc>
                <a:spcPts val="5550"/>
              </a:lnSpc>
              <a:buNone/>
            </a:pPr>
            <a:r>
              <a:rPr lang="en-US" sz="4450" dirty="0">
                <a:solidFill>
                  <a:srgbClr val="1B1B27"/>
                </a:solidFill>
                <a:latin typeface="Raleway" pitchFamily="34" charset="0"/>
                <a:ea typeface="Raleway" pitchFamily="34" charset="-122"/>
                <a:cs typeface="Raleway" pitchFamily="34" charset="-120"/>
              </a:rPr>
              <a:t>Shiny App with Interactions</a:t>
            </a:r>
            <a:endParaRPr lang="en-US" sz="4450" dirty="0"/>
          </a:p>
        </p:txBody>
      </p:sp>
      <p:sp>
        <p:nvSpPr>
          <p:cNvPr id="6" name="Text 3">
            <a:extLst>
              <a:ext uri="{FF2B5EF4-FFF2-40B4-BE49-F238E27FC236}">
                <a16:creationId xmlns:a16="http://schemas.microsoft.com/office/drawing/2014/main" id="{D5F4AA8F-9778-EF2F-E8C6-029E6D49B8DA}"/>
              </a:ext>
            </a:extLst>
          </p:cNvPr>
          <p:cNvSpPr/>
          <p:nvPr/>
        </p:nvSpPr>
        <p:spPr>
          <a:xfrm>
            <a:off x="793790" y="4114800"/>
            <a:ext cx="4866782" cy="2252871"/>
          </a:xfrm>
          <a:prstGeom prst="rect">
            <a:avLst/>
          </a:prstGeom>
          <a:noFill/>
          <a:ln/>
        </p:spPr>
        <p:txBody>
          <a:bodyPr wrap="square" lIns="0" tIns="0" rIns="0" bIns="0" rtlCol="0" anchor="ctr"/>
          <a:lstStyle/>
          <a:p>
            <a:pPr marL="0" indent="0">
              <a:lnSpc>
                <a:spcPts val="2850"/>
              </a:lnSpc>
              <a:buNone/>
            </a:pPr>
            <a:r>
              <a:rPr lang="en-US" sz="2400" dirty="0">
                <a:solidFill>
                  <a:srgbClr val="3C3939"/>
                </a:solidFill>
                <a:latin typeface="Roboto" pitchFamily="34" charset="0"/>
                <a:ea typeface="Roboto" pitchFamily="34" charset="-122"/>
                <a:cs typeface="Roboto" pitchFamily="34" charset="-120"/>
              </a:rPr>
              <a:t>With interactive </a:t>
            </a:r>
            <a:r>
              <a:rPr lang="en-US" sz="2400" b="1" dirty="0">
                <a:solidFill>
                  <a:srgbClr val="3C3939"/>
                </a:solidFill>
                <a:latin typeface="Roboto" pitchFamily="34" charset="0"/>
                <a:ea typeface="Roboto" pitchFamily="34" charset="-122"/>
                <a:cs typeface="Roboto" pitchFamily="34" charset="-120"/>
              </a:rPr>
              <a:t>toggles</a:t>
            </a:r>
            <a:r>
              <a:rPr lang="en-US" sz="2400" dirty="0">
                <a:solidFill>
                  <a:srgbClr val="3C3939"/>
                </a:solidFill>
                <a:latin typeface="Roboto" pitchFamily="34" charset="0"/>
                <a:ea typeface="Roboto" pitchFamily="34" charset="-122"/>
                <a:cs typeface="Roboto" pitchFamily="34" charset="-120"/>
              </a:rPr>
              <a:t> and </a:t>
            </a:r>
            <a:r>
              <a:rPr lang="en-US" sz="2400" b="1" dirty="0">
                <a:solidFill>
                  <a:srgbClr val="3C3939"/>
                </a:solidFill>
                <a:latin typeface="Roboto" pitchFamily="34" charset="0"/>
                <a:ea typeface="Roboto" pitchFamily="34" charset="-122"/>
                <a:cs typeface="Roboto" pitchFamily="34" charset="-120"/>
              </a:rPr>
              <a:t>checkboxes, range sliders</a:t>
            </a:r>
            <a:r>
              <a:rPr lang="en-US" sz="2400" dirty="0">
                <a:solidFill>
                  <a:srgbClr val="3C3939"/>
                </a:solidFill>
                <a:latin typeface="Roboto" pitchFamily="34" charset="0"/>
                <a:ea typeface="Roboto" pitchFamily="34" charset="-122"/>
                <a:cs typeface="Roboto" pitchFamily="34" charset="-120"/>
              </a:rPr>
              <a:t>, </a:t>
            </a:r>
            <a:r>
              <a:rPr lang="en-US" sz="2400" b="1" dirty="0">
                <a:solidFill>
                  <a:srgbClr val="3C3939"/>
                </a:solidFill>
                <a:latin typeface="Roboto" pitchFamily="34" charset="0"/>
                <a:ea typeface="Roboto" pitchFamily="34" charset="-122"/>
                <a:cs typeface="Roboto" pitchFamily="34" charset="-120"/>
              </a:rPr>
              <a:t>dropdown menu</a:t>
            </a:r>
            <a:r>
              <a:rPr lang="en-US" sz="2400" dirty="0">
                <a:solidFill>
                  <a:srgbClr val="3C3939"/>
                </a:solidFill>
                <a:latin typeface="Roboto" pitchFamily="34" charset="0"/>
                <a:ea typeface="Roboto" pitchFamily="34" charset="-122"/>
                <a:cs typeface="Roboto" pitchFamily="34" charset="-120"/>
              </a:rPr>
              <a:t>, and </a:t>
            </a:r>
            <a:r>
              <a:rPr lang="en-US" sz="2400" b="1" dirty="0">
                <a:solidFill>
                  <a:srgbClr val="3C3939"/>
                </a:solidFill>
                <a:latin typeface="Roboto" pitchFamily="34" charset="0"/>
                <a:ea typeface="Roboto" pitchFamily="34" charset="-122"/>
                <a:cs typeface="Roboto" pitchFamily="34" charset="-120"/>
              </a:rPr>
              <a:t>range slider</a:t>
            </a:r>
            <a:r>
              <a:rPr lang="en-US" sz="2400" dirty="0">
                <a:solidFill>
                  <a:srgbClr val="3C3939"/>
                </a:solidFill>
                <a:latin typeface="Roboto" pitchFamily="34" charset="0"/>
                <a:ea typeface="Roboto" pitchFamily="34" charset="-122"/>
                <a:cs typeface="Roboto" pitchFamily="34" charset="-120"/>
              </a:rPr>
              <a:t>, users can filter data by </a:t>
            </a:r>
            <a:r>
              <a:rPr lang="en-US" sz="2400" b="1" dirty="0">
                <a:solidFill>
                  <a:srgbClr val="3C3939"/>
                </a:solidFill>
                <a:latin typeface="Roboto" pitchFamily="34" charset="0"/>
                <a:ea typeface="Roboto" pitchFamily="34" charset="-122"/>
                <a:cs typeface="Roboto" pitchFamily="34" charset="-120"/>
              </a:rPr>
              <a:t>specific years, year ranges, or education levels. </a:t>
            </a:r>
            <a:r>
              <a:rPr lang="en-US" sz="2400" dirty="0">
                <a:solidFill>
                  <a:srgbClr val="3C3939"/>
                </a:solidFill>
                <a:latin typeface="Roboto" pitchFamily="34" charset="0"/>
                <a:ea typeface="Roboto" pitchFamily="34" charset="-122"/>
                <a:cs typeface="Roboto" pitchFamily="34" charset="-120"/>
              </a:rPr>
              <a:t>These features allow them to explore the spatial and socioeconomic factors affecting illegal pet incidents.</a:t>
            </a:r>
            <a:endParaRPr lang="en-US" sz="2400" dirty="0"/>
          </a:p>
        </p:txBody>
      </p:sp>
      <p:sp>
        <p:nvSpPr>
          <p:cNvPr id="13" name="Rectangle 12">
            <a:extLst>
              <a:ext uri="{FF2B5EF4-FFF2-40B4-BE49-F238E27FC236}">
                <a16:creationId xmlns:a16="http://schemas.microsoft.com/office/drawing/2014/main" id="{B42D32F7-AAA1-8D30-7A91-1696E96417D7}"/>
              </a:ext>
            </a:extLst>
          </p:cNvPr>
          <p:cNvSpPr/>
          <p:nvPr/>
        </p:nvSpPr>
        <p:spPr>
          <a:xfrm>
            <a:off x="12825662" y="7707697"/>
            <a:ext cx="1804737" cy="48126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descr="A graph of a graph with different colored lines&#10;&#10;Description automatically generated with medium confidence">
            <a:extLst>
              <a:ext uri="{FF2B5EF4-FFF2-40B4-BE49-F238E27FC236}">
                <a16:creationId xmlns:a16="http://schemas.microsoft.com/office/drawing/2014/main" id="{A85B6447-2D28-7A54-E27F-F3265DAB9382}"/>
              </a:ext>
            </a:extLst>
          </p:cNvPr>
          <p:cNvPicPr>
            <a:picLocks noChangeAspect="1"/>
          </p:cNvPicPr>
          <p:nvPr/>
        </p:nvPicPr>
        <p:blipFill>
          <a:blip r:embed="rId4"/>
          <a:stretch>
            <a:fillRect/>
          </a:stretch>
        </p:blipFill>
        <p:spPr>
          <a:xfrm>
            <a:off x="6273800" y="3525173"/>
            <a:ext cx="7772400" cy="3746854"/>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9710844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972145"/>
            <a:ext cx="7459147" cy="708779"/>
          </a:xfrm>
          <a:prstGeom prst="rect">
            <a:avLst/>
          </a:prstGeom>
          <a:noFill/>
          <a:ln/>
        </p:spPr>
        <p:txBody>
          <a:bodyPr wrap="none" lIns="0" tIns="0" rIns="0" bIns="0" rtlCol="0" anchor="t"/>
          <a:lstStyle/>
          <a:p>
            <a:pPr marL="0" indent="0">
              <a:lnSpc>
                <a:spcPts val="5550"/>
              </a:lnSpc>
              <a:buNone/>
            </a:pPr>
            <a:r>
              <a:rPr lang="en-US" sz="4450" dirty="0">
                <a:solidFill>
                  <a:srgbClr val="1B1B27"/>
                </a:solidFill>
                <a:latin typeface="Raleway" pitchFamily="34" charset="0"/>
                <a:ea typeface="Raleway" pitchFamily="34" charset="-122"/>
                <a:cs typeface="Raleway" pitchFamily="34" charset="-120"/>
              </a:rPr>
              <a:t>Key Findings and Limitations</a:t>
            </a:r>
            <a:endParaRPr lang="en-US" sz="4450" dirty="0"/>
          </a:p>
        </p:txBody>
      </p:sp>
      <p:pic>
        <p:nvPicPr>
          <p:cNvPr id="3" name="Image 0" descr="preencoded.png"/>
          <p:cNvPicPr>
            <a:picLocks noChangeAspect="1"/>
          </p:cNvPicPr>
          <p:nvPr/>
        </p:nvPicPr>
        <p:blipFill>
          <a:blip r:embed="rId3"/>
          <a:stretch>
            <a:fillRect/>
          </a:stretch>
        </p:blipFill>
        <p:spPr>
          <a:xfrm>
            <a:off x="2978348" y="2134553"/>
            <a:ext cx="2152055" cy="1669852"/>
          </a:xfrm>
          <a:prstGeom prst="rect">
            <a:avLst/>
          </a:prstGeom>
        </p:spPr>
      </p:pic>
      <p:sp>
        <p:nvSpPr>
          <p:cNvPr id="4" name="Text 1"/>
          <p:cNvSpPr/>
          <p:nvPr/>
        </p:nvSpPr>
        <p:spPr>
          <a:xfrm>
            <a:off x="3993713" y="2959179"/>
            <a:ext cx="121325" cy="453509"/>
          </a:xfrm>
          <a:prstGeom prst="rect">
            <a:avLst/>
          </a:prstGeom>
          <a:noFill/>
          <a:ln/>
        </p:spPr>
        <p:txBody>
          <a:bodyPr wrap="none" lIns="0" tIns="0" rIns="0" bIns="0" rtlCol="0" anchor="t"/>
          <a:lstStyle/>
          <a:p>
            <a:pPr marL="0" indent="0" algn="ctr">
              <a:lnSpc>
                <a:spcPts val="3550"/>
              </a:lnSpc>
              <a:buNone/>
            </a:pPr>
            <a:r>
              <a:rPr lang="en-US" sz="2200" dirty="0">
                <a:solidFill>
                  <a:srgbClr val="3C3939"/>
                </a:solidFill>
                <a:latin typeface="Raleway" pitchFamily="34" charset="0"/>
                <a:ea typeface="Raleway" pitchFamily="34" charset="-122"/>
                <a:cs typeface="Raleway" pitchFamily="34" charset="-120"/>
              </a:rPr>
              <a:t>1</a:t>
            </a:r>
            <a:endParaRPr lang="en-US" sz="2200" dirty="0"/>
          </a:p>
        </p:txBody>
      </p:sp>
      <p:sp>
        <p:nvSpPr>
          <p:cNvPr id="5" name="Text 2"/>
          <p:cNvSpPr/>
          <p:nvPr/>
        </p:nvSpPr>
        <p:spPr>
          <a:xfrm>
            <a:off x="5357217" y="2542818"/>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3C3939"/>
                </a:solidFill>
                <a:latin typeface="Raleway" pitchFamily="34" charset="0"/>
                <a:ea typeface="Raleway" pitchFamily="34" charset="-122"/>
                <a:cs typeface="Raleway" pitchFamily="34" charset="-120"/>
              </a:rPr>
              <a:t>Minimal Influence</a:t>
            </a:r>
            <a:endParaRPr lang="en-US" sz="2200" b="1" dirty="0"/>
          </a:p>
        </p:txBody>
      </p:sp>
      <p:sp>
        <p:nvSpPr>
          <p:cNvPr id="6" name="Text 3"/>
          <p:cNvSpPr/>
          <p:nvPr/>
        </p:nvSpPr>
        <p:spPr>
          <a:xfrm>
            <a:off x="5357217" y="3033236"/>
            <a:ext cx="6395561" cy="362903"/>
          </a:xfrm>
          <a:prstGeom prst="rect">
            <a:avLst/>
          </a:prstGeom>
          <a:noFill/>
          <a:ln/>
        </p:spPr>
        <p:txBody>
          <a:bodyPr wrap="none" lIns="0" tIns="0" rIns="0" bIns="0" rtlCol="0" anchor="t"/>
          <a:lstStyle/>
          <a:p>
            <a:pPr marL="0" indent="0" algn="l">
              <a:lnSpc>
                <a:spcPts val="2850"/>
              </a:lnSpc>
              <a:buNone/>
            </a:pPr>
            <a:r>
              <a:rPr lang="en-US" sz="1750" dirty="0">
                <a:solidFill>
                  <a:srgbClr val="3C3939"/>
                </a:solidFill>
                <a:latin typeface="Roboto" pitchFamily="34" charset="0"/>
                <a:ea typeface="Roboto" pitchFamily="34" charset="-122"/>
                <a:cs typeface="Roboto" pitchFamily="34" charset="-120"/>
              </a:rPr>
              <a:t>Weak correlations between education and illegal pet ownership.</a:t>
            </a:r>
            <a:endParaRPr lang="en-US" sz="1750" dirty="0"/>
          </a:p>
        </p:txBody>
      </p:sp>
      <p:sp>
        <p:nvSpPr>
          <p:cNvPr id="7" name="Shape 4"/>
          <p:cNvSpPr/>
          <p:nvPr/>
        </p:nvSpPr>
        <p:spPr>
          <a:xfrm>
            <a:off x="5187077" y="3817501"/>
            <a:ext cx="8592860" cy="15240"/>
          </a:xfrm>
          <a:prstGeom prst="roundRect">
            <a:avLst>
              <a:gd name="adj" fmla="val 625116"/>
            </a:avLst>
          </a:prstGeom>
          <a:solidFill>
            <a:srgbClr val="C7C7D0"/>
          </a:solidFill>
          <a:ln/>
        </p:spPr>
        <p:txBody>
          <a:bodyPr/>
          <a:lstStyle/>
          <a:p>
            <a:endParaRPr lang="en-US"/>
          </a:p>
        </p:txBody>
      </p:sp>
      <p:pic>
        <p:nvPicPr>
          <p:cNvPr id="8" name="Image 1" descr="preencoded.png"/>
          <p:cNvPicPr>
            <a:picLocks noChangeAspect="1"/>
          </p:cNvPicPr>
          <p:nvPr/>
        </p:nvPicPr>
        <p:blipFill>
          <a:blip r:embed="rId4"/>
          <a:stretch>
            <a:fillRect/>
          </a:stretch>
        </p:blipFill>
        <p:spPr>
          <a:xfrm>
            <a:off x="1902381" y="3861078"/>
            <a:ext cx="4304109" cy="1669852"/>
          </a:xfrm>
          <a:prstGeom prst="rect">
            <a:avLst/>
          </a:prstGeom>
        </p:spPr>
      </p:pic>
      <p:sp>
        <p:nvSpPr>
          <p:cNvPr id="9" name="Text 5"/>
          <p:cNvSpPr/>
          <p:nvPr/>
        </p:nvSpPr>
        <p:spPr>
          <a:xfrm>
            <a:off x="3980498" y="4469249"/>
            <a:ext cx="147637" cy="453509"/>
          </a:xfrm>
          <a:prstGeom prst="rect">
            <a:avLst/>
          </a:prstGeom>
          <a:noFill/>
          <a:ln/>
        </p:spPr>
        <p:txBody>
          <a:bodyPr wrap="none" lIns="0" tIns="0" rIns="0" bIns="0" rtlCol="0" anchor="t"/>
          <a:lstStyle/>
          <a:p>
            <a:pPr marL="0" indent="0" algn="ctr">
              <a:lnSpc>
                <a:spcPts val="3550"/>
              </a:lnSpc>
              <a:buNone/>
            </a:pPr>
            <a:r>
              <a:rPr lang="en-US" sz="2200" dirty="0">
                <a:solidFill>
                  <a:srgbClr val="3C3939"/>
                </a:solidFill>
                <a:latin typeface="Raleway" pitchFamily="34" charset="0"/>
                <a:ea typeface="Raleway" pitchFamily="34" charset="-122"/>
                <a:cs typeface="Raleway" pitchFamily="34" charset="-120"/>
              </a:rPr>
              <a:t>2</a:t>
            </a:r>
            <a:endParaRPr lang="en-US" sz="2200" dirty="0"/>
          </a:p>
        </p:txBody>
      </p:sp>
      <p:sp>
        <p:nvSpPr>
          <p:cNvPr id="10" name="Text 6"/>
          <p:cNvSpPr/>
          <p:nvPr/>
        </p:nvSpPr>
        <p:spPr>
          <a:xfrm>
            <a:off x="6433304" y="4269343"/>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3C3939"/>
                </a:solidFill>
                <a:latin typeface="Raleway" pitchFamily="34" charset="0"/>
                <a:ea typeface="Raleway" pitchFamily="34" charset="-122"/>
                <a:cs typeface="Raleway" pitchFamily="34" charset="-120"/>
              </a:rPr>
              <a:t>Borough Variability</a:t>
            </a:r>
            <a:endParaRPr lang="en-US" sz="2200" b="1" dirty="0"/>
          </a:p>
        </p:txBody>
      </p:sp>
      <p:sp>
        <p:nvSpPr>
          <p:cNvPr id="11" name="Text 7"/>
          <p:cNvSpPr/>
          <p:nvPr/>
        </p:nvSpPr>
        <p:spPr>
          <a:xfrm>
            <a:off x="6433304" y="4759762"/>
            <a:ext cx="5542359" cy="362903"/>
          </a:xfrm>
          <a:prstGeom prst="rect">
            <a:avLst/>
          </a:prstGeom>
          <a:noFill/>
          <a:ln/>
        </p:spPr>
        <p:txBody>
          <a:bodyPr wrap="none" lIns="0" tIns="0" rIns="0" bIns="0" rtlCol="0" anchor="t"/>
          <a:lstStyle/>
          <a:p>
            <a:pPr marL="0" indent="0" algn="l">
              <a:lnSpc>
                <a:spcPts val="2850"/>
              </a:lnSpc>
              <a:buNone/>
            </a:pPr>
            <a:r>
              <a:rPr lang="en-US" sz="1750" dirty="0">
                <a:solidFill>
                  <a:srgbClr val="3C3939"/>
                </a:solidFill>
                <a:latin typeface="Roboto" pitchFamily="34" charset="0"/>
                <a:ea typeface="Roboto" pitchFamily="34" charset="-122"/>
                <a:cs typeface="Roboto" pitchFamily="34" charset="-120"/>
              </a:rPr>
              <a:t>Staten Island exhibits higher-than-predicted incident rates.</a:t>
            </a:r>
            <a:endParaRPr lang="en-US" sz="1750" dirty="0"/>
          </a:p>
        </p:txBody>
      </p:sp>
      <p:sp>
        <p:nvSpPr>
          <p:cNvPr id="12" name="Shape 8"/>
          <p:cNvSpPr/>
          <p:nvPr/>
        </p:nvSpPr>
        <p:spPr>
          <a:xfrm>
            <a:off x="6263164" y="5544026"/>
            <a:ext cx="7516773" cy="15240"/>
          </a:xfrm>
          <a:prstGeom prst="roundRect">
            <a:avLst>
              <a:gd name="adj" fmla="val 625116"/>
            </a:avLst>
          </a:prstGeom>
          <a:solidFill>
            <a:srgbClr val="C7C7D0"/>
          </a:solidFill>
          <a:ln/>
        </p:spPr>
        <p:txBody>
          <a:bodyPr/>
          <a:lstStyle/>
          <a:p>
            <a:endParaRPr lang="en-US"/>
          </a:p>
        </p:txBody>
      </p:sp>
      <p:pic>
        <p:nvPicPr>
          <p:cNvPr id="13" name="Image 2" descr="preencoded.png"/>
          <p:cNvPicPr>
            <a:picLocks noChangeAspect="1"/>
          </p:cNvPicPr>
          <p:nvPr/>
        </p:nvPicPr>
        <p:blipFill>
          <a:blip r:embed="rId5"/>
          <a:stretch>
            <a:fillRect/>
          </a:stretch>
        </p:blipFill>
        <p:spPr>
          <a:xfrm>
            <a:off x="826294" y="5587603"/>
            <a:ext cx="6456164" cy="1669852"/>
          </a:xfrm>
          <a:prstGeom prst="rect">
            <a:avLst/>
          </a:prstGeom>
        </p:spPr>
      </p:pic>
      <p:sp>
        <p:nvSpPr>
          <p:cNvPr id="14" name="Text 9"/>
          <p:cNvSpPr/>
          <p:nvPr/>
        </p:nvSpPr>
        <p:spPr>
          <a:xfrm>
            <a:off x="3978593" y="6195774"/>
            <a:ext cx="151328" cy="453509"/>
          </a:xfrm>
          <a:prstGeom prst="rect">
            <a:avLst/>
          </a:prstGeom>
          <a:noFill/>
          <a:ln/>
        </p:spPr>
        <p:txBody>
          <a:bodyPr wrap="none" lIns="0" tIns="0" rIns="0" bIns="0" rtlCol="0" anchor="t"/>
          <a:lstStyle/>
          <a:p>
            <a:pPr marL="0" indent="0" algn="ctr">
              <a:lnSpc>
                <a:spcPts val="3550"/>
              </a:lnSpc>
              <a:buNone/>
            </a:pPr>
            <a:r>
              <a:rPr lang="en-US" sz="2200" dirty="0">
                <a:solidFill>
                  <a:srgbClr val="3C3939"/>
                </a:solidFill>
                <a:latin typeface="Raleway" pitchFamily="34" charset="0"/>
                <a:ea typeface="Raleway" pitchFamily="34" charset="-122"/>
                <a:cs typeface="Raleway" pitchFamily="34" charset="-120"/>
              </a:rPr>
              <a:t>3</a:t>
            </a:r>
            <a:endParaRPr lang="en-US" sz="2200" dirty="0"/>
          </a:p>
        </p:txBody>
      </p:sp>
      <p:sp>
        <p:nvSpPr>
          <p:cNvPr id="15" name="Text 10"/>
          <p:cNvSpPr/>
          <p:nvPr/>
        </p:nvSpPr>
        <p:spPr>
          <a:xfrm>
            <a:off x="7509272" y="5814417"/>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3C3939"/>
                </a:solidFill>
                <a:latin typeface="Raleway" pitchFamily="34" charset="0"/>
                <a:ea typeface="Raleway" pitchFamily="34" charset="-122"/>
                <a:cs typeface="Raleway" pitchFamily="34" charset="-120"/>
              </a:rPr>
              <a:t>Spatial Clusters</a:t>
            </a:r>
            <a:endParaRPr lang="en-US" sz="2200" b="1" dirty="0"/>
          </a:p>
        </p:txBody>
      </p:sp>
      <p:sp>
        <p:nvSpPr>
          <p:cNvPr id="16" name="Text 11"/>
          <p:cNvSpPr/>
          <p:nvPr/>
        </p:nvSpPr>
        <p:spPr>
          <a:xfrm>
            <a:off x="7509272" y="6304836"/>
            <a:ext cx="6100524" cy="725805"/>
          </a:xfrm>
          <a:prstGeom prst="rect">
            <a:avLst/>
          </a:prstGeom>
          <a:noFill/>
          <a:ln/>
        </p:spPr>
        <p:txBody>
          <a:bodyPr wrap="square" lIns="0" tIns="0" rIns="0" bIns="0" rtlCol="0" anchor="t"/>
          <a:lstStyle/>
          <a:p>
            <a:pPr marL="0" indent="0" algn="l">
              <a:lnSpc>
                <a:spcPts val="2850"/>
              </a:lnSpc>
              <a:buNone/>
            </a:pPr>
            <a:r>
              <a:rPr lang="en-US" sz="1750" dirty="0">
                <a:solidFill>
                  <a:srgbClr val="3C3939"/>
                </a:solidFill>
                <a:latin typeface="Roboto" pitchFamily="34" charset="0"/>
                <a:ea typeface="Roboto" pitchFamily="34" charset="-122"/>
                <a:cs typeface="Roboto" pitchFamily="34" charset="-120"/>
              </a:rPr>
              <a:t>ZIP-level analysis highlights areas with dense complaint clusters, not evenly distributed</a:t>
            </a:r>
            <a:endParaRPr lang="en-US" sz="1750" dirty="0"/>
          </a:p>
        </p:txBody>
      </p:sp>
      <p:sp>
        <p:nvSpPr>
          <p:cNvPr id="17" name="Rectangle 16">
            <a:extLst>
              <a:ext uri="{FF2B5EF4-FFF2-40B4-BE49-F238E27FC236}">
                <a16:creationId xmlns:a16="http://schemas.microsoft.com/office/drawing/2014/main" id="{723C3925-768E-4CDA-A6CB-BD2E706F35E3}"/>
              </a:ext>
            </a:extLst>
          </p:cNvPr>
          <p:cNvSpPr/>
          <p:nvPr/>
        </p:nvSpPr>
        <p:spPr>
          <a:xfrm>
            <a:off x="12825662" y="7748337"/>
            <a:ext cx="1804737" cy="48126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93790" y="1278374"/>
            <a:ext cx="9004697" cy="708779"/>
          </a:xfrm>
          <a:prstGeom prst="rect">
            <a:avLst/>
          </a:prstGeom>
          <a:noFill/>
          <a:ln/>
        </p:spPr>
        <p:txBody>
          <a:bodyPr wrap="none" lIns="0" tIns="0" rIns="0" bIns="0" rtlCol="0" anchor="t"/>
          <a:lstStyle/>
          <a:p>
            <a:pPr marL="0" indent="0">
              <a:lnSpc>
                <a:spcPts val="5550"/>
              </a:lnSpc>
              <a:buNone/>
            </a:pPr>
            <a:r>
              <a:rPr lang="en-US" sz="4450" dirty="0">
                <a:solidFill>
                  <a:srgbClr val="1B1B27"/>
                </a:solidFill>
                <a:latin typeface="Raleway" pitchFamily="34" charset="0"/>
                <a:ea typeface="Raleway" pitchFamily="34" charset="-122"/>
                <a:cs typeface="Raleway" pitchFamily="34" charset="-120"/>
              </a:rPr>
              <a:t>Policy Implications and Next Steps</a:t>
            </a:r>
            <a:endParaRPr lang="en-US" sz="4450" dirty="0"/>
          </a:p>
        </p:txBody>
      </p:sp>
      <p:sp>
        <p:nvSpPr>
          <p:cNvPr id="3" name="Shape 1"/>
          <p:cNvSpPr/>
          <p:nvPr/>
        </p:nvSpPr>
        <p:spPr>
          <a:xfrm>
            <a:off x="793790" y="2440781"/>
            <a:ext cx="2173724" cy="1306949"/>
          </a:xfrm>
          <a:prstGeom prst="roundRect">
            <a:avLst>
              <a:gd name="adj" fmla="val 7289"/>
            </a:avLst>
          </a:prstGeom>
          <a:solidFill>
            <a:srgbClr val="E1E1EA"/>
          </a:solidFill>
          <a:ln w="7620">
            <a:solidFill>
              <a:srgbClr val="C7C7D0"/>
            </a:solidFill>
            <a:prstDash val="solid"/>
          </a:ln>
        </p:spPr>
        <p:txBody>
          <a:bodyPr/>
          <a:lstStyle/>
          <a:p>
            <a:endParaRPr lang="en-US"/>
          </a:p>
        </p:txBody>
      </p:sp>
      <p:sp>
        <p:nvSpPr>
          <p:cNvPr id="4" name="Text 2"/>
          <p:cNvSpPr/>
          <p:nvPr/>
        </p:nvSpPr>
        <p:spPr>
          <a:xfrm>
            <a:off x="1028224" y="2867501"/>
            <a:ext cx="121325" cy="453509"/>
          </a:xfrm>
          <a:prstGeom prst="rect">
            <a:avLst/>
          </a:prstGeom>
          <a:noFill/>
          <a:ln/>
        </p:spPr>
        <p:txBody>
          <a:bodyPr wrap="none" lIns="0" tIns="0" rIns="0" bIns="0" rtlCol="0" anchor="t"/>
          <a:lstStyle/>
          <a:p>
            <a:pPr marL="0" indent="0" algn="ctr">
              <a:lnSpc>
                <a:spcPts val="3550"/>
              </a:lnSpc>
              <a:buNone/>
            </a:pPr>
            <a:r>
              <a:rPr lang="en-US" sz="2200" dirty="0">
                <a:solidFill>
                  <a:srgbClr val="3C3939"/>
                </a:solidFill>
                <a:latin typeface="Raleway" pitchFamily="34" charset="0"/>
                <a:ea typeface="Raleway" pitchFamily="34" charset="-122"/>
                <a:cs typeface="Raleway" pitchFamily="34" charset="-120"/>
              </a:rPr>
              <a:t>1</a:t>
            </a:r>
            <a:endParaRPr lang="en-US" sz="2200" dirty="0"/>
          </a:p>
        </p:txBody>
      </p:sp>
      <p:sp>
        <p:nvSpPr>
          <p:cNvPr id="5" name="Text 3"/>
          <p:cNvSpPr/>
          <p:nvPr/>
        </p:nvSpPr>
        <p:spPr>
          <a:xfrm>
            <a:off x="3194328" y="2667595"/>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3C3939"/>
                </a:solidFill>
                <a:latin typeface="Raleway" pitchFamily="34" charset="0"/>
                <a:ea typeface="Raleway" pitchFamily="34" charset="-122"/>
                <a:cs typeface="Raleway" pitchFamily="34" charset="-120"/>
              </a:rPr>
              <a:t>Community Outreach</a:t>
            </a:r>
            <a:endParaRPr lang="en-US" sz="2200" b="1" dirty="0"/>
          </a:p>
        </p:txBody>
      </p:sp>
      <p:sp>
        <p:nvSpPr>
          <p:cNvPr id="6" name="Text 4"/>
          <p:cNvSpPr/>
          <p:nvPr/>
        </p:nvSpPr>
        <p:spPr>
          <a:xfrm>
            <a:off x="3194328" y="3158014"/>
            <a:ext cx="4616410" cy="362903"/>
          </a:xfrm>
          <a:prstGeom prst="rect">
            <a:avLst/>
          </a:prstGeom>
          <a:noFill/>
          <a:ln/>
        </p:spPr>
        <p:txBody>
          <a:bodyPr wrap="none" lIns="0" tIns="0" rIns="0" bIns="0" rtlCol="0" anchor="t"/>
          <a:lstStyle/>
          <a:p>
            <a:pPr marL="0" indent="0" algn="l">
              <a:lnSpc>
                <a:spcPts val="2850"/>
              </a:lnSpc>
              <a:buNone/>
            </a:pPr>
            <a:r>
              <a:rPr lang="en-US" sz="1750" dirty="0">
                <a:solidFill>
                  <a:srgbClr val="3C3939"/>
                </a:solidFill>
                <a:latin typeface="Roboto" pitchFamily="34" charset="0"/>
                <a:ea typeface="Roboto" pitchFamily="34" charset="-122"/>
                <a:cs typeface="Roboto" pitchFamily="34" charset="-120"/>
              </a:rPr>
              <a:t>Educational campaigns in high-incident areas.</a:t>
            </a:r>
            <a:endParaRPr lang="en-US" sz="1750" dirty="0"/>
          </a:p>
        </p:txBody>
      </p:sp>
      <p:sp>
        <p:nvSpPr>
          <p:cNvPr id="7" name="Shape 5"/>
          <p:cNvSpPr/>
          <p:nvPr/>
        </p:nvSpPr>
        <p:spPr>
          <a:xfrm>
            <a:off x="3080861" y="3732490"/>
            <a:ext cx="10642402" cy="15240"/>
          </a:xfrm>
          <a:prstGeom prst="roundRect">
            <a:avLst>
              <a:gd name="adj" fmla="val 625116"/>
            </a:avLst>
          </a:prstGeom>
          <a:solidFill>
            <a:srgbClr val="C7C7D0"/>
          </a:solidFill>
          <a:ln/>
        </p:spPr>
        <p:txBody>
          <a:bodyPr/>
          <a:lstStyle/>
          <a:p>
            <a:endParaRPr lang="en-US"/>
          </a:p>
        </p:txBody>
      </p:sp>
      <p:sp>
        <p:nvSpPr>
          <p:cNvPr id="8" name="Shape 6"/>
          <p:cNvSpPr/>
          <p:nvPr/>
        </p:nvSpPr>
        <p:spPr>
          <a:xfrm>
            <a:off x="793790" y="3861078"/>
            <a:ext cx="4347567" cy="1306949"/>
          </a:xfrm>
          <a:prstGeom prst="roundRect">
            <a:avLst>
              <a:gd name="adj" fmla="val 7289"/>
            </a:avLst>
          </a:prstGeom>
          <a:solidFill>
            <a:srgbClr val="E1E1EA"/>
          </a:solidFill>
          <a:ln w="7620">
            <a:solidFill>
              <a:srgbClr val="C7C7D0"/>
            </a:solidFill>
            <a:prstDash val="solid"/>
          </a:ln>
        </p:spPr>
        <p:txBody>
          <a:bodyPr/>
          <a:lstStyle/>
          <a:p>
            <a:endParaRPr lang="en-US"/>
          </a:p>
        </p:txBody>
      </p:sp>
      <p:sp>
        <p:nvSpPr>
          <p:cNvPr id="9" name="Text 7"/>
          <p:cNvSpPr/>
          <p:nvPr/>
        </p:nvSpPr>
        <p:spPr>
          <a:xfrm>
            <a:off x="1028224" y="4287798"/>
            <a:ext cx="147637" cy="453509"/>
          </a:xfrm>
          <a:prstGeom prst="rect">
            <a:avLst/>
          </a:prstGeom>
          <a:noFill/>
          <a:ln/>
        </p:spPr>
        <p:txBody>
          <a:bodyPr wrap="none" lIns="0" tIns="0" rIns="0" bIns="0" rtlCol="0" anchor="t"/>
          <a:lstStyle/>
          <a:p>
            <a:pPr marL="0" indent="0" algn="ctr">
              <a:lnSpc>
                <a:spcPts val="3550"/>
              </a:lnSpc>
              <a:buNone/>
            </a:pPr>
            <a:r>
              <a:rPr lang="en-US" sz="2200" dirty="0">
                <a:solidFill>
                  <a:srgbClr val="3C3939"/>
                </a:solidFill>
                <a:latin typeface="Raleway" pitchFamily="34" charset="0"/>
                <a:ea typeface="Raleway" pitchFamily="34" charset="-122"/>
                <a:cs typeface="Raleway" pitchFamily="34" charset="-120"/>
              </a:rPr>
              <a:t>2</a:t>
            </a:r>
            <a:endParaRPr lang="en-US" sz="2200" dirty="0"/>
          </a:p>
        </p:txBody>
      </p:sp>
      <p:sp>
        <p:nvSpPr>
          <p:cNvPr id="10" name="Text 8"/>
          <p:cNvSpPr/>
          <p:nvPr/>
        </p:nvSpPr>
        <p:spPr>
          <a:xfrm>
            <a:off x="5368171" y="4087892"/>
            <a:ext cx="3083719" cy="354330"/>
          </a:xfrm>
          <a:prstGeom prst="rect">
            <a:avLst/>
          </a:prstGeom>
          <a:noFill/>
          <a:ln/>
        </p:spPr>
        <p:txBody>
          <a:bodyPr wrap="none" lIns="0" tIns="0" rIns="0" bIns="0" rtlCol="0" anchor="t"/>
          <a:lstStyle/>
          <a:p>
            <a:pPr marL="0" indent="0" algn="l">
              <a:lnSpc>
                <a:spcPts val="2750"/>
              </a:lnSpc>
              <a:buNone/>
            </a:pPr>
            <a:r>
              <a:rPr lang="en-US" sz="2200" b="1" dirty="0">
                <a:solidFill>
                  <a:srgbClr val="3C3939"/>
                </a:solidFill>
                <a:latin typeface="Raleway" pitchFamily="34" charset="0"/>
                <a:ea typeface="Raleway" pitchFamily="34" charset="-122"/>
                <a:cs typeface="Raleway" pitchFamily="34" charset="-120"/>
              </a:rPr>
              <a:t>Enhanced Enforcement</a:t>
            </a:r>
            <a:endParaRPr lang="en-US" sz="2200" b="1" dirty="0"/>
          </a:p>
        </p:txBody>
      </p:sp>
      <p:sp>
        <p:nvSpPr>
          <p:cNvPr id="11" name="Text 9"/>
          <p:cNvSpPr/>
          <p:nvPr/>
        </p:nvSpPr>
        <p:spPr>
          <a:xfrm>
            <a:off x="5368171" y="4578310"/>
            <a:ext cx="6875621" cy="362903"/>
          </a:xfrm>
          <a:prstGeom prst="rect">
            <a:avLst/>
          </a:prstGeom>
          <a:noFill/>
          <a:ln/>
        </p:spPr>
        <p:txBody>
          <a:bodyPr wrap="none" lIns="0" tIns="0" rIns="0" bIns="0" rtlCol="0" anchor="t"/>
          <a:lstStyle/>
          <a:p>
            <a:pPr marL="0" indent="0" algn="l">
              <a:lnSpc>
                <a:spcPts val="2850"/>
              </a:lnSpc>
              <a:buNone/>
            </a:pPr>
            <a:r>
              <a:rPr lang="en-US" sz="1750" dirty="0">
                <a:solidFill>
                  <a:srgbClr val="3C3939"/>
                </a:solidFill>
                <a:latin typeface="Roboto" pitchFamily="34" charset="0"/>
                <a:ea typeface="Roboto" pitchFamily="34" charset="-122"/>
                <a:cs typeface="Roboto" pitchFamily="34" charset="-120"/>
              </a:rPr>
              <a:t>Strengthening enforcement in areas with dense clusters to avoid ”access denied” problem.</a:t>
            </a:r>
            <a:endParaRPr lang="en-US" sz="1750" dirty="0"/>
          </a:p>
        </p:txBody>
      </p:sp>
      <p:sp>
        <p:nvSpPr>
          <p:cNvPr id="12" name="Shape 10"/>
          <p:cNvSpPr/>
          <p:nvPr/>
        </p:nvSpPr>
        <p:spPr>
          <a:xfrm>
            <a:off x="5254704" y="5152787"/>
            <a:ext cx="8468558" cy="15240"/>
          </a:xfrm>
          <a:prstGeom prst="roundRect">
            <a:avLst>
              <a:gd name="adj" fmla="val 625116"/>
            </a:avLst>
          </a:prstGeom>
          <a:solidFill>
            <a:srgbClr val="C7C7D0"/>
          </a:solidFill>
          <a:ln/>
        </p:spPr>
        <p:txBody>
          <a:bodyPr/>
          <a:lstStyle/>
          <a:p>
            <a:endParaRPr lang="en-US"/>
          </a:p>
        </p:txBody>
      </p:sp>
      <p:sp>
        <p:nvSpPr>
          <p:cNvPr id="13" name="Shape 11"/>
          <p:cNvSpPr/>
          <p:nvPr/>
        </p:nvSpPr>
        <p:spPr>
          <a:xfrm>
            <a:off x="793790" y="5281374"/>
            <a:ext cx="6521410" cy="1669852"/>
          </a:xfrm>
          <a:prstGeom prst="roundRect">
            <a:avLst>
              <a:gd name="adj" fmla="val 5705"/>
            </a:avLst>
          </a:prstGeom>
          <a:solidFill>
            <a:srgbClr val="E1E1EA"/>
          </a:solidFill>
          <a:ln w="7620">
            <a:solidFill>
              <a:srgbClr val="C7C7D0"/>
            </a:solidFill>
            <a:prstDash val="solid"/>
          </a:ln>
        </p:spPr>
        <p:txBody>
          <a:bodyPr/>
          <a:lstStyle/>
          <a:p>
            <a:endParaRPr lang="en-US"/>
          </a:p>
        </p:txBody>
      </p:sp>
      <p:sp>
        <p:nvSpPr>
          <p:cNvPr id="14" name="Text 12"/>
          <p:cNvSpPr/>
          <p:nvPr/>
        </p:nvSpPr>
        <p:spPr>
          <a:xfrm>
            <a:off x="1028224" y="5889546"/>
            <a:ext cx="151328" cy="453509"/>
          </a:xfrm>
          <a:prstGeom prst="rect">
            <a:avLst/>
          </a:prstGeom>
          <a:noFill/>
          <a:ln/>
        </p:spPr>
        <p:txBody>
          <a:bodyPr wrap="none" lIns="0" tIns="0" rIns="0" bIns="0" rtlCol="0" anchor="t"/>
          <a:lstStyle/>
          <a:p>
            <a:pPr marL="0" indent="0" algn="ctr">
              <a:lnSpc>
                <a:spcPts val="3550"/>
              </a:lnSpc>
              <a:buNone/>
            </a:pPr>
            <a:r>
              <a:rPr lang="en-US" sz="2200" dirty="0">
                <a:solidFill>
                  <a:srgbClr val="3C3939"/>
                </a:solidFill>
                <a:latin typeface="Raleway" pitchFamily="34" charset="0"/>
                <a:ea typeface="Raleway" pitchFamily="34" charset="-122"/>
                <a:cs typeface="Raleway" pitchFamily="34" charset="-120"/>
              </a:rPr>
              <a:t>3</a:t>
            </a:r>
            <a:endParaRPr lang="en-US" sz="2200" dirty="0"/>
          </a:p>
        </p:txBody>
      </p:sp>
      <p:sp>
        <p:nvSpPr>
          <p:cNvPr id="15" name="Text 13"/>
          <p:cNvSpPr/>
          <p:nvPr/>
        </p:nvSpPr>
        <p:spPr>
          <a:xfrm>
            <a:off x="7542014" y="5508188"/>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3C3939"/>
                </a:solidFill>
                <a:latin typeface="Raleway" pitchFamily="34" charset="0"/>
                <a:ea typeface="Raleway" pitchFamily="34" charset="-122"/>
                <a:cs typeface="Raleway" pitchFamily="34" charset="-120"/>
              </a:rPr>
              <a:t>Interactive Tools</a:t>
            </a:r>
          </a:p>
          <a:p>
            <a:pPr marL="0" indent="0" algn="l">
              <a:lnSpc>
                <a:spcPts val="2750"/>
              </a:lnSpc>
              <a:buNone/>
            </a:pPr>
            <a:endParaRPr lang="en-US" sz="2200" b="1" dirty="0">
              <a:solidFill>
                <a:srgbClr val="3C3939"/>
              </a:solidFill>
              <a:latin typeface="Raleway" pitchFamily="34" charset="0"/>
              <a:ea typeface="Raleway" pitchFamily="34" charset="-122"/>
              <a:cs typeface="Raleway" pitchFamily="34" charset="-120"/>
            </a:endParaRPr>
          </a:p>
        </p:txBody>
      </p:sp>
      <p:sp>
        <p:nvSpPr>
          <p:cNvPr id="16" name="Text 14"/>
          <p:cNvSpPr/>
          <p:nvPr/>
        </p:nvSpPr>
        <p:spPr>
          <a:xfrm>
            <a:off x="7542014" y="5998607"/>
            <a:ext cx="6067782" cy="725805"/>
          </a:xfrm>
          <a:prstGeom prst="rect">
            <a:avLst/>
          </a:prstGeom>
          <a:noFill/>
          <a:ln/>
        </p:spPr>
        <p:txBody>
          <a:bodyPr wrap="square" lIns="0" tIns="0" rIns="0" bIns="0" rtlCol="0" anchor="t"/>
          <a:lstStyle/>
          <a:p>
            <a:pPr marL="0" indent="0" algn="l">
              <a:lnSpc>
                <a:spcPts val="2850"/>
              </a:lnSpc>
              <a:buNone/>
            </a:pPr>
            <a:r>
              <a:rPr lang="en-US" sz="1750" dirty="0">
                <a:solidFill>
                  <a:srgbClr val="3C3939"/>
                </a:solidFill>
                <a:latin typeface="Roboto" pitchFamily="34" charset="0"/>
                <a:ea typeface="Roboto" pitchFamily="34" charset="-122"/>
                <a:cs typeface="Roboto" pitchFamily="34" charset="-120"/>
              </a:rPr>
              <a:t>Developing tools to engage the public and policymakers.</a:t>
            </a:r>
          </a:p>
          <a:p>
            <a:pPr marL="0" indent="0" algn="l">
              <a:lnSpc>
                <a:spcPts val="2850"/>
              </a:lnSpc>
              <a:buNone/>
            </a:pPr>
            <a:endParaRPr lang="en-US" sz="1750" dirty="0">
              <a:solidFill>
                <a:srgbClr val="3C3939"/>
              </a:solidFill>
              <a:latin typeface="Roboto" pitchFamily="34" charset="0"/>
              <a:ea typeface="Roboto" pitchFamily="34" charset="-122"/>
              <a:cs typeface="Roboto" pitchFamily="34" charset="-120"/>
            </a:endParaRPr>
          </a:p>
        </p:txBody>
      </p:sp>
      <p:sp>
        <p:nvSpPr>
          <p:cNvPr id="17" name="Rectangle 16">
            <a:extLst>
              <a:ext uri="{FF2B5EF4-FFF2-40B4-BE49-F238E27FC236}">
                <a16:creationId xmlns:a16="http://schemas.microsoft.com/office/drawing/2014/main" id="{A79CF9B3-3F39-878B-3A04-DBD77AC4C268}"/>
              </a:ext>
            </a:extLst>
          </p:cNvPr>
          <p:cNvSpPr/>
          <p:nvPr/>
        </p:nvSpPr>
        <p:spPr>
          <a:xfrm>
            <a:off x="12825662" y="7748337"/>
            <a:ext cx="1804737" cy="48126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628424"/>
          </a:xfrm>
          <a:prstGeom prst="rect">
            <a:avLst/>
          </a:prstGeom>
        </p:spPr>
      </p:pic>
      <p:sp>
        <p:nvSpPr>
          <p:cNvPr id="3" name="Text 0"/>
          <p:cNvSpPr/>
          <p:nvPr/>
        </p:nvSpPr>
        <p:spPr>
          <a:xfrm>
            <a:off x="735925" y="3206591"/>
            <a:ext cx="7319248" cy="656987"/>
          </a:xfrm>
          <a:prstGeom prst="rect">
            <a:avLst/>
          </a:prstGeom>
          <a:noFill/>
          <a:ln/>
        </p:spPr>
        <p:txBody>
          <a:bodyPr wrap="none" lIns="0" tIns="0" rIns="0" bIns="0" rtlCol="0" anchor="t"/>
          <a:lstStyle/>
          <a:p>
            <a:pPr marL="0" indent="0">
              <a:lnSpc>
                <a:spcPts val="5150"/>
              </a:lnSpc>
              <a:buNone/>
            </a:pPr>
            <a:r>
              <a:rPr lang="en-US" sz="4100" dirty="0">
                <a:solidFill>
                  <a:srgbClr val="1B1B27"/>
                </a:solidFill>
                <a:latin typeface="Raleway" pitchFamily="34" charset="0"/>
                <a:ea typeface="Raleway" pitchFamily="34" charset="-122"/>
                <a:cs typeface="Raleway" pitchFamily="34" charset="-120"/>
              </a:rPr>
              <a:t>Future Directions for Research</a:t>
            </a:r>
            <a:endParaRPr lang="en-US" sz="4100" dirty="0"/>
          </a:p>
        </p:txBody>
      </p:sp>
      <p:sp>
        <p:nvSpPr>
          <p:cNvPr id="4" name="Shape 1"/>
          <p:cNvSpPr/>
          <p:nvPr/>
        </p:nvSpPr>
        <p:spPr>
          <a:xfrm>
            <a:off x="735925" y="5916216"/>
            <a:ext cx="13158549" cy="22860"/>
          </a:xfrm>
          <a:prstGeom prst="roundRect">
            <a:avLst>
              <a:gd name="adj" fmla="val 386338"/>
            </a:avLst>
          </a:prstGeom>
          <a:solidFill>
            <a:srgbClr val="C7C7D0"/>
          </a:solidFill>
          <a:ln/>
        </p:spPr>
        <p:txBody>
          <a:bodyPr/>
          <a:lstStyle/>
          <a:p>
            <a:endParaRPr lang="en-US"/>
          </a:p>
        </p:txBody>
      </p:sp>
      <p:sp>
        <p:nvSpPr>
          <p:cNvPr id="5" name="Shape 2"/>
          <p:cNvSpPr/>
          <p:nvPr/>
        </p:nvSpPr>
        <p:spPr>
          <a:xfrm>
            <a:off x="3961448" y="5180350"/>
            <a:ext cx="22860" cy="735925"/>
          </a:xfrm>
          <a:prstGeom prst="roundRect">
            <a:avLst>
              <a:gd name="adj" fmla="val 386338"/>
            </a:avLst>
          </a:prstGeom>
          <a:solidFill>
            <a:srgbClr val="C7C7D0"/>
          </a:solidFill>
          <a:ln/>
        </p:spPr>
        <p:txBody>
          <a:bodyPr/>
          <a:lstStyle/>
          <a:p>
            <a:endParaRPr lang="en-US"/>
          </a:p>
        </p:txBody>
      </p:sp>
      <p:sp>
        <p:nvSpPr>
          <p:cNvPr id="6" name="Shape 3"/>
          <p:cNvSpPr/>
          <p:nvPr/>
        </p:nvSpPr>
        <p:spPr>
          <a:xfrm>
            <a:off x="3736419" y="5679698"/>
            <a:ext cx="473035" cy="473035"/>
          </a:xfrm>
          <a:prstGeom prst="roundRect">
            <a:avLst>
              <a:gd name="adj" fmla="val 18670"/>
            </a:avLst>
          </a:prstGeom>
          <a:solidFill>
            <a:srgbClr val="E1E1EA"/>
          </a:solidFill>
          <a:ln w="7620">
            <a:solidFill>
              <a:srgbClr val="C7C7D0"/>
            </a:solidFill>
            <a:prstDash val="solid"/>
          </a:ln>
        </p:spPr>
        <p:txBody>
          <a:bodyPr/>
          <a:lstStyle/>
          <a:p>
            <a:endParaRPr lang="en-US"/>
          </a:p>
        </p:txBody>
      </p:sp>
      <p:sp>
        <p:nvSpPr>
          <p:cNvPr id="7" name="Text 4"/>
          <p:cNvSpPr/>
          <p:nvPr/>
        </p:nvSpPr>
        <p:spPr>
          <a:xfrm>
            <a:off x="3905369" y="5758517"/>
            <a:ext cx="135017" cy="315397"/>
          </a:xfrm>
          <a:prstGeom prst="rect">
            <a:avLst/>
          </a:prstGeom>
          <a:noFill/>
          <a:ln/>
        </p:spPr>
        <p:txBody>
          <a:bodyPr wrap="none" lIns="0" tIns="0" rIns="0" bIns="0" rtlCol="0" anchor="t"/>
          <a:lstStyle/>
          <a:p>
            <a:pPr marL="0" indent="0" algn="ctr">
              <a:lnSpc>
                <a:spcPts val="2450"/>
              </a:lnSpc>
              <a:buNone/>
            </a:pPr>
            <a:r>
              <a:rPr lang="en-US" sz="2450" dirty="0">
                <a:solidFill>
                  <a:srgbClr val="3C3939"/>
                </a:solidFill>
                <a:latin typeface="Raleway" pitchFamily="34" charset="0"/>
                <a:ea typeface="Raleway" pitchFamily="34" charset="-122"/>
                <a:cs typeface="Raleway" pitchFamily="34" charset="-120"/>
              </a:rPr>
              <a:t>1</a:t>
            </a:r>
            <a:endParaRPr lang="en-US" sz="2450" dirty="0"/>
          </a:p>
        </p:txBody>
      </p:sp>
      <p:sp>
        <p:nvSpPr>
          <p:cNvPr id="8" name="Text 5"/>
          <p:cNvSpPr/>
          <p:nvPr/>
        </p:nvSpPr>
        <p:spPr>
          <a:xfrm>
            <a:off x="2341959" y="4178975"/>
            <a:ext cx="3262074" cy="328613"/>
          </a:xfrm>
          <a:prstGeom prst="rect">
            <a:avLst/>
          </a:prstGeom>
          <a:noFill/>
          <a:ln/>
        </p:spPr>
        <p:txBody>
          <a:bodyPr wrap="none" lIns="0" tIns="0" rIns="0" bIns="0" rtlCol="0" anchor="t"/>
          <a:lstStyle/>
          <a:p>
            <a:pPr marL="0" indent="0" algn="ctr">
              <a:lnSpc>
                <a:spcPts val="2550"/>
              </a:lnSpc>
              <a:buNone/>
            </a:pPr>
            <a:r>
              <a:rPr lang="en-US" sz="2050" b="1" dirty="0">
                <a:solidFill>
                  <a:srgbClr val="3C3939"/>
                </a:solidFill>
                <a:latin typeface="Raleway" pitchFamily="34" charset="0"/>
                <a:ea typeface="Raleway" pitchFamily="34" charset="-122"/>
                <a:cs typeface="Raleway" pitchFamily="34" charset="-120"/>
              </a:rPr>
              <a:t>Neighborhood-Level Data</a:t>
            </a:r>
            <a:endParaRPr lang="en-US" sz="2050" dirty="0"/>
          </a:p>
        </p:txBody>
      </p:sp>
      <p:sp>
        <p:nvSpPr>
          <p:cNvPr id="9" name="Text 6"/>
          <p:cNvSpPr/>
          <p:nvPr/>
        </p:nvSpPr>
        <p:spPr>
          <a:xfrm>
            <a:off x="946190" y="4633674"/>
            <a:ext cx="6053614" cy="336352"/>
          </a:xfrm>
          <a:prstGeom prst="rect">
            <a:avLst/>
          </a:prstGeom>
          <a:noFill/>
          <a:ln/>
        </p:spPr>
        <p:txBody>
          <a:bodyPr wrap="none" lIns="0" tIns="0" rIns="0" bIns="0" rtlCol="0" anchor="t"/>
          <a:lstStyle/>
          <a:p>
            <a:pPr marL="0" indent="0" algn="ctr">
              <a:lnSpc>
                <a:spcPts val="2600"/>
              </a:lnSpc>
              <a:buNone/>
            </a:pPr>
            <a:r>
              <a:rPr lang="en-US" sz="1650" dirty="0">
                <a:solidFill>
                  <a:srgbClr val="3C3939"/>
                </a:solidFill>
                <a:latin typeface="Roboto" pitchFamily="34" charset="0"/>
                <a:ea typeface="Roboto" pitchFamily="34" charset="-122"/>
                <a:cs typeface="Roboto" pitchFamily="34" charset="-120"/>
              </a:rPr>
              <a:t>Examining localized trends and variations of education.</a:t>
            </a:r>
            <a:endParaRPr lang="en-US" sz="1650" dirty="0"/>
          </a:p>
        </p:txBody>
      </p:sp>
      <p:sp>
        <p:nvSpPr>
          <p:cNvPr id="10" name="Shape 7"/>
          <p:cNvSpPr/>
          <p:nvPr/>
        </p:nvSpPr>
        <p:spPr>
          <a:xfrm>
            <a:off x="7303651" y="5916156"/>
            <a:ext cx="22860" cy="735925"/>
          </a:xfrm>
          <a:prstGeom prst="roundRect">
            <a:avLst>
              <a:gd name="adj" fmla="val 386338"/>
            </a:avLst>
          </a:prstGeom>
          <a:solidFill>
            <a:srgbClr val="C7C7D0"/>
          </a:solidFill>
          <a:ln/>
        </p:spPr>
        <p:txBody>
          <a:bodyPr/>
          <a:lstStyle/>
          <a:p>
            <a:endParaRPr lang="en-US"/>
          </a:p>
        </p:txBody>
      </p:sp>
      <p:sp>
        <p:nvSpPr>
          <p:cNvPr id="11" name="Shape 8"/>
          <p:cNvSpPr/>
          <p:nvPr/>
        </p:nvSpPr>
        <p:spPr>
          <a:xfrm>
            <a:off x="7078623" y="5679698"/>
            <a:ext cx="473035" cy="473035"/>
          </a:xfrm>
          <a:prstGeom prst="roundRect">
            <a:avLst>
              <a:gd name="adj" fmla="val 18670"/>
            </a:avLst>
          </a:prstGeom>
          <a:solidFill>
            <a:srgbClr val="E1E1EA"/>
          </a:solidFill>
          <a:ln w="7620">
            <a:solidFill>
              <a:srgbClr val="C7C7D0"/>
            </a:solidFill>
            <a:prstDash val="solid"/>
          </a:ln>
        </p:spPr>
        <p:txBody>
          <a:bodyPr/>
          <a:lstStyle/>
          <a:p>
            <a:endParaRPr lang="en-US"/>
          </a:p>
        </p:txBody>
      </p:sp>
      <p:sp>
        <p:nvSpPr>
          <p:cNvPr id="12" name="Text 9"/>
          <p:cNvSpPr/>
          <p:nvPr/>
        </p:nvSpPr>
        <p:spPr>
          <a:xfrm>
            <a:off x="7232928" y="5758517"/>
            <a:ext cx="164306" cy="315397"/>
          </a:xfrm>
          <a:prstGeom prst="rect">
            <a:avLst/>
          </a:prstGeom>
          <a:noFill/>
          <a:ln/>
        </p:spPr>
        <p:txBody>
          <a:bodyPr wrap="none" lIns="0" tIns="0" rIns="0" bIns="0" rtlCol="0" anchor="t"/>
          <a:lstStyle/>
          <a:p>
            <a:pPr marL="0" indent="0" algn="ctr">
              <a:lnSpc>
                <a:spcPts val="2450"/>
              </a:lnSpc>
              <a:buNone/>
            </a:pPr>
            <a:r>
              <a:rPr lang="en-US" sz="2450" dirty="0">
                <a:solidFill>
                  <a:srgbClr val="3C3939"/>
                </a:solidFill>
                <a:latin typeface="Raleway" pitchFamily="34" charset="0"/>
                <a:ea typeface="Raleway" pitchFamily="34" charset="-122"/>
                <a:cs typeface="Raleway" pitchFamily="34" charset="-120"/>
              </a:rPr>
              <a:t>2</a:t>
            </a:r>
            <a:endParaRPr lang="en-US" sz="2450" dirty="0"/>
          </a:p>
        </p:txBody>
      </p:sp>
      <p:sp>
        <p:nvSpPr>
          <p:cNvPr id="13" name="Text 10"/>
          <p:cNvSpPr/>
          <p:nvPr/>
        </p:nvSpPr>
        <p:spPr>
          <a:xfrm>
            <a:off x="5851327" y="6862405"/>
            <a:ext cx="2927628" cy="328613"/>
          </a:xfrm>
          <a:prstGeom prst="rect">
            <a:avLst/>
          </a:prstGeom>
          <a:noFill/>
          <a:ln/>
        </p:spPr>
        <p:txBody>
          <a:bodyPr wrap="none" lIns="0" tIns="0" rIns="0" bIns="0" rtlCol="0" anchor="t"/>
          <a:lstStyle/>
          <a:p>
            <a:pPr marL="0" indent="0" algn="ctr">
              <a:lnSpc>
                <a:spcPts val="2550"/>
              </a:lnSpc>
              <a:buNone/>
            </a:pPr>
            <a:r>
              <a:rPr lang="en-US" sz="2050" b="1" dirty="0">
                <a:solidFill>
                  <a:srgbClr val="3C3939"/>
                </a:solidFill>
                <a:latin typeface="Raleway" pitchFamily="34" charset="0"/>
                <a:ea typeface="Raleway" pitchFamily="34" charset="-122"/>
                <a:cs typeface="Raleway" pitchFamily="34" charset="-120"/>
              </a:rPr>
              <a:t>Socioeconomic Factors</a:t>
            </a:r>
            <a:endParaRPr lang="en-US" sz="2050" dirty="0"/>
          </a:p>
        </p:txBody>
      </p:sp>
      <p:sp>
        <p:nvSpPr>
          <p:cNvPr id="14" name="Text 11"/>
          <p:cNvSpPr/>
          <p:nvPr/>
        </p:nvSpPr>
        <p:spPr>
          <a:xfrm>
            <a:off x="4288393" y="7317105"/>
            <a:ext cx="6053614" cy="336352"/>
          </a:xfrm>
          <a:prstGeom prst="rect">
            <a:avLst/>
          </a:prstGeom>
          <a:noFill/>
          <a:ln/>
        </p:spPr>
        <p:txBody>
          <a:bodyPr wrap="none" lIns="0" tIns="0" rIns="0" bIns="0" rtlCol="0" anchor="t"/>
          <a:lstStyle/>
          <a:p>
            <a:pPr marL="0" indent="0" algn="ctr">
              <a:lnSpc>
                <a:spcPts val="2600"/>
              </a:lnSpc>
              <a:buNone/>
            </a:pPr>
            <a:r>
              <a:rPr lang="en-US" sz="1650" dirty="0">
                <a:solidFill>
                  <a:srgbClr val="3C3939"/>
                </a:solidFill>
                <a:latin typeface="Roboto" pitchFamily="34" charset="0"/>
                <a:ea typeface="Roboto" pitchFamily="34" charset="-122"/>
                <a:cs typeface="Roboto" pitchFamily="34" charset="-120"/>
              </a:rPr>
              <a:t>Exploring income, housing, and cultural influences.</a:t>
            </a:r>
            <a:endParaRPr lang="en-US" sz="1650" dirty="0"/>
          </a:p>
        </p:txBody>
      </p:sp>
      <p:sp>
        <p:nvSpPr>
          <p:cNvPr id="15" name="Shape 12"/>
          <p:cNvSpPr/>
          <p:nvPr/>
        </p:nvSpPr>
        <p:spPr>
          <a:xfrm>
            <a:off x="10645854" y="5180350"/>
            <a:ext cx="22860" cy="735925"/>
          </a:xfrm>
          <a:prstGeom prst="roundRect">
            <a:avLst>
              <a:gd name="adj" fmla="val 386338"/>
            </a:avLst>
          </a:prstGeom>
          <a:solidFill>
            <a:srgbClr val="C7C7D0"/>
          </a:solidFill>
          <a:ln/>
        </p:spPr>
        <p:txBody>
          <a:bodyPr/>
          <a:lstStyle/>
          <a:p>
            <a:endParaRPr lang="en-US"/>
          </a:p>
        </p:txBody>
      </p:sp>
      <p:sp>
        <p:nvSpPr>
          <p:cNvPr id="16" name="Shape 13"/>
          <p:cNvSpPr/>
          <p:nvPr/>
        </p:nvSpPr>
        <p:spPr>
          <a:xfrm>
            <a:off x="10420826" y="5679698"/>
            <a:ext cx="473035" cy="473035"/>
          </a:xfrm>
          <a:prstGeom prst="roundRect">
            <a:avLst>
              <a:gd name="adj" fmla="val 18670"/>
            </a:avLst>
          </a:prstGeom>
          <a:solidFill>
            <a:srgbClr val="E1E1EA"/>
          </a:solidFill>
          <a:ln w="7620">
            <a:solidFill>
              <a:srgbClr val="C7C7D0"/>
            </a:solidFill>
            <a:prstDash val="solid"/>
          </a:ln>
        </p:spPr>
        <p:txBody>
          <a:bodyPr/>
          <a:lstStyle/>
          <a:p>
            <a:endParaRPr lang="en-US"/>
          </a:p>
        </p:txBody>
      </p:sp>
      <p:sp>
        <p:nvSpPr>
          <p:cNvPr id="17" name="Text 14"/>
          <p:cNvSpPr/>
          <p:nvPr/>
        </p:nvSpPr>
        <p:spPr>
          <a:xfrm>
            <a:off x="10573107" y="5758517"/>
            <a:ext cx="168473" cy="315397"/>
          </a:xfrm>
          <a:prstGeom prst="rect">
            <a:avLst/>
          </a:prstGeom>
          <a:noFill/>
          <a:ln/>
        </p:spPr>
        <p:txBody>
          <a:bodyPr wrap="none" lIns="0" tIns="0" rIns="0" bIns="0" rtlCol="0" anchor="t"/>
          <a:lstStyle/>
          <a:p>
            <a:pPr marL="0" indent="0" algn="ctr">
              <a:lnSpc>
                <a:spcPts val="2450"/>
              </a:lnSpc>
              <a:buNone/>
            </a:pPr>
            <a:r>
              <a:rPr lang="en-US" sz="2450" dirty="0">
                <a:solidFill>
                  <a:srgbClr val="3C3939"/>
                </a:solidFill>
                <a:latin typeface="Raleway" pitchFamily="34" charset="0"/>
                <a:ea typeface="Raleway" pitchFamily="34" charset="-122"/>
                <a:cs typeface="Raleway" pitchFamily="34" charset="-120"/>
              </a:rPr>
              <a:t>3</a:t>
            </a:r>
            <a:endParaRPr lang="en-US" sz="2450" dirty="0"/>
          </a:p>
        </p:txBody>
      </p:sp>
      <p:sp>
        <p:nvSpPr>
          <p:cNvPr id="18" name="Text 15"/>
          <p:cNvSpPr/>
          <p:nvPr/>
        </p:nvSpPr>
        <p:spPr>
          <a:xfrm>
            <a:off x="9343192" y="4178975"/>
            <a:ext cx="2628424" cy="328613"/>
          </a:xfrm>
          <a:prstGeom prst="rect">
            <a:avLst/>
          </a:prstGeom>
          <a:noFill/>
          <a:ln/>
        </p:spPr>
        <p:txBody>
          <a:bodyPr wrap="none" lIns="0" tIns="0" rIns="0" bIns="0" rtlCol="0" anchor="t"/>
          <a:lstStyle/>
          <a:p>
            <a:pPr marL="0" indent="0" algn="ctr">
              <a:lnSpc>
                <a:spcPts val="2550"/>
              </a:lnSpc>
              <a:buNone/>
            </a:pPr>
            <a:r>
              <a:rPr lang="en-US" sz="2050" b="1" dirty="0">
                <a:solidFill>
                  <a:srgbClr val="3C3939"/>
                </a:solidFill>
                <a:latin typeface="Raleway" pitchFamily="34" charset="0"/>
                <a:ea typeface="Raleway" pitchFamily="34" charset="-122"/>
                <a:cs typeface="Raleway" pitchFamily="34" charset="-120"/>
              </a:rPr>
              <a:t>Illegal Pets Type</a:t>
            </a:r>
            <a:endParaRPr lang="en-US" sz="2050" dirty="0"/>
          </a:p>
        </p:txBody>
      </p:sp>
      <p:sp>
        <p:nvSpPr>
          <p:cNvPr id="19" name="Text 16"/>
          <p:cNvSpPr/>
          <p:nvPr/>
        </p:nvSpPr>
        <p:spPr>
          <a:xfrm>
            <a:off x="7630597" y="4633674"/>
            <a:ext cx="6053614" cy="336352"/>
          </a:xfrm>
          <a:prstGeom prst="rect">
            <a:avLst/>
          </a:prstGeom>
          <a:noFill/>
          <a:ln/>
        </p:spPr>
        <p:txBody>
          <a:bodyPr wrap="none" lIns="0" tIns="0" rIns="0" bIns="0" rtlCol="0" anchor="t"/>
          <a:lstStyle/>
          <a:p>
            <a:pPr marL="0" indent="0" algn="ctr">
              <a:lnSpc>
                <a:spcPts val="2600"/>
              </a:lnSpc>
              <a:buNone/>
            </a:pPr>
            <a:r>
              <a:rPr lang="en-US" sz="1650" dirty="0"/>
              <a:t>Examining the popularity of certain illegal pets type (rooster, snake, etc.)</a:t>
            </a:r>
          </a:p>
        </p:txBody>
      </p:sp>
      <p:sp>
        <p:nvSpPr>
          <p:cNvPr id="20" name="Rectangle 19">
            <a:extLst>
              <a:ext uri="{FF2B5EF4-FFF2-40B4-BE49-F238E27FC236}">
                <a16:creationId xmlns:a16="http://schemas.microsoft.com/office/drawing/2014/main" id="{CBB8F85C-2942-6CF9-D909-4489B61CA822}"/>
              </a:ext>
            </a:extLst>
          </p:cNvPr>
          <p:cNvSpPr/>
          <p:nvPr/>
        </p:nvSpPr>
        <p:spPr>
          <a:xfrm>
            <a:off x="12825662" y="7748337"/>
            <a:ext cx="1804737" cy="48126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642586"/>
            <a:ext cx="5670590" cy="708779"/>
          </a:xfrm>
          <a:prstGeom prst="rect">
            <a:avLst/>
          </a:prstGeom>
          <a:noFill/>
          <a:ln/>
        </p:spPr>
        <p:txBody>
          <a:bodyPr wrap="none" lIns="0" tIns="0" rIns="0" bIns="0" rtlCol="0" anchor="t"/>
          <a:lstStyle/>
          <a:p>
            <a:pPr marL="0" indent="0">
              <a:lnSpc>
                <a:spcPts val="5550"/>
              </a:lnSpc>
              <a:buNone/>
            </a:pPr>
            <a:r>
              <a:rPr lang="en-US" sz="4450" dirty="0">
                <a:solidFill>
                  <a:srgbClr val="1B1B27"/>
                </a:solidFill>
                <a:latin typeface="Raleway" pitchFamily="34" charset="0"/>
                <a:ea typeface="Raleway" pitchFamily="34" charset="-122"/>
                <a:cs typeface="Raleway" pitchFamily="34" charset="-120"/>
              </a:rPr>
              <a:t>Our Research Focus</a:t>
            </a:r>
            <a:endParaRPr lang="en-US" sz="4450" dirty="0"/>
          </a:p>
        </p:txBody>
      </p:sp>
      <p:sp>
        <p:nvSpPr>
          <p:cNvPr id="4" name="Shape 1"/>
          <p:cNvSpPr/>
          <p:nvPr/>
        </p:nvSpPr>
        <p:spPr>
          <a:xfrm>
            <a:off x="793790" y="2946678"/>
            <a:ext cx="510302" cy="510302"/>
          </a:xfrm>
          <a:prstGeom prst="roundRect">
            <a:avLst>
              <a:gd name="adj" fmla="val 18669"/>
            </a:avLst>
          </a:prstGeom>
          <a:solidFill>
            <a:srgbClr val="E1E1EA"/>
          </a:solidFill>
          <a:ln w="7620">
            <a:solidFill>
              <a:srgbClr val="C7C7D0"/>
            </a:solidFill>
            <a:prstDash val="solid"/>
          </a:ln>
        </p:spPr>
        <p:txBody>
          <a:bodyPr/>
          <a:lstStyle/>
          <a:p>
            <a:endParaRPr lang="en-US"/>
          </a:p>
        </p:txBody>
      </p:sp>
      <p:sp>
        <p:nvSpPr>
          <p:cNvPr id="5" name="Text 2"/>
          <p:cNvSpPr/>
          <p:nvPr/>
        </p:nvSpPr>
        <p:spPr>
          <a:xfrm>
            <a:off x="976074" y="3031688"/>
            <a:ext cx="145613" cy="340281"/>
          </a:xfrm>
          <a:prstGeom prst="rect">
            <a:avLst/>
          </a:prstGeom>
          <a:noFill/>
          <a:ln/>
        </p:spPr>
        <p:txBody>
          <a:bodyPr wrap="none" lIns="0" tIns="0" rIns="0" bIns="0" rtlCol="0" anchor="t"/>
          <a:lstStyle/>
          <a:p>
            <a:pPr marL="0" indent="0" algn="ctr">
              <a:lnSpc>
                <a:spcPts val="2650"/>
              </a:lnSpc>
              <a:buNone/>
            </a:pPr>
            <a:r>
              <a:rPr lang="en-US" sz="2650" dirty="0">
                <a:solidFill>
                  <a:srgbClr val="3C3939"/>
                </a:solidFill>
                <a:latin typeface="Raleway" pitchFamily="34" charset="0"/>
                <a:ea typeface="Raleway" pitchFamily="34" charset="-122"/>
                <a:cs typeface="Raleway" pitchFamily="34" charset="-120"/>
              </a:rPr>
              <a:t>1</a:t>
            </a:r>
            <a:endParaRPr lang="en-US" sz="2650" dirty="0"/>
          </a:p>
        </p:txBody>
      </p:sp>
      <p:sp>
        <p:nvSpPr>
          <p:cNvPr id="6" name="Text 3"/>
          <p:cNvSpPr/>
          <p:nvPr/>
        </p:nvSpPr>
        <p:spPr>
          <a:xfrm>
            <a:off x="1530906" y="2946678"/>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3C3939"/>
                </a:solidFill>
                <a:latin typeface="Raleway" pitchFamily="34" charset="0"/>
                <a:ea typeface="Raleway" pitchFamily="34" charset="-122"/>
                <a:cs typeface="Raleway" pitchFamily="34" charset="-120"/>
              </a:rPr>
              <a:t>Data Exploration</a:t>
            </a:r>
            <a:endParaRPr lang="en-US" sz="2200" b="1" dirty="0"/>
          </a:p>
        </p:txBody>
      </p:sp>
      <p:sp>
        <p:nvSpPr>
          <p:cNvPr id="7" name="Text 4"/>
          <p:cNvSpPr/>
          <p:nvPr/>
        </p:nvSpPr>
        <p:spPr>
          <a:xfrm>
            <a:off x="1530906" y="3437096"/>
            <a:ext cx="2927747" cy="1451610"/>
          </a:xfrm>
          <a:prstGeom prst="rect">
            <a:avLst/>
          </a:prstGeom>
          <a:noFill/>
          <a:ln/>
        </p:spPr>
        <p:txBody>
          <a:bodyPr wrap="square" lIns="0" tIns="0" rIns="0" bIns="0" rtlCol="0" anchor="t"/>
          <a:lstStyle/>
          <a:p>
            <a:pPr marL="0" indent="0">
              <a:lnSpc>
                <a:spcPts val="2850"/>
              </a:lnSpc>
              <a:buNone/>
            </a:pPr>
            <a:r>
              <a:rPr lang="en-US" sz="1750" dirty="0">
                <a:solidFill>
                  <a:srgbClr val="3C3939"/>
                </a:solidFill>
                <a:latin typeface="Roboto" pitchFamily="34" charset="0"/>
                <a:ea typeface="Roboto" pitchFamily="34" charset="-122"/>
                <a:cs typeface="Roboto" pitchFamily="34" charset="-120"/>
              </a:rPr>
              <a:t>Analyzing NYC Open Data and US Census Bureau data on illegal pets and education attainment.</a:t>
            </a:r>
            <a:endParaRPr lang="en-US" sz="1750" dirty="0"/>
          </a:p>
        </p:txBody>
      </p:sp>
      <p:sp>
        <p:nvSpPr>
          <p:cNvPr id="8" name="Shape 5"/>
          <p:cNvSpPr/>
          <p:nvPr/>
        </p:nvSpPr>
        <p:spPr>
          <a:xfrm>
            <a:off x="4685467" y="2946678"/>
            <a:ext cx="510302" cy="510302"/>
          </a:xfrm>
          <a:prstGeom prst="roundRect">
            <a:avLst>
              <a:gd name="adj" fmla="val 18669"/>
            </a:avLst>
          </a:prstGeom>
          <a:solidFill>
            <a:srgbClr val="E1E1EA"/>
          </a:solidFill>
          <a:ln w="7620">
            <a:solidFill>
              <a:srgbClr val="C7C7D0"/>
            </a:solidFill>
            <a:prstDash val="solid"/>
          </a:ln>
        </p:spPr>
        <p:txBody>
          <a:bodyPr/>
          <a:lstStyle/>
          <a:p>
            <a:endParaRPr lang="en-US"/>
          </a:p>
        </p:txBody>
      </p:sp>
      <p:sp>
        <p:nvSpPr>
          <p:cNvPr id="9" name="Text 6"/>
          <p:cNvSpPr/>
          <p:nvPr/>
        </p:nvSpPr>
        <p:spPr>
          <a:xfrm>
            <a:off x="4851916" y="3031688"/>
            <a:ext cx="177284" cy="340281"/>
          </a:xfrm>
          <a:prstGeom prst="rect">
            <a:avLst/>
          </a:prstGeom>
          <a:noFill/>
          <a:ln/>
        </p:spPr>
        <p:txBody>
          <a:bodyPr wrap="none" lIns="0" tIns="0" rIns="0" bIns="0" rtlCol="0" anchor="t"/>
          <a:lstStyle/>
          <a:p>
            <a:pPr marL="0" indent="0" algn="ctr">
              <a:lnSpc>
                <a:spcPts val="2650"/>
              </a:lnSpc>
              <a:buNone/>
            </a:pPr>
            <a:r>
              <a:rPr lang="en-US" sz="2650" dirty="0">
                <a:solidFill>
                  <a:srgbClr val="3C3939"/>
                </a:solidFill>
                <a:latin typeface="Raleway" pitchFamily="34" charset="0"/>
                <a:ea typeface="Raleway" pitchFamily="34" charset="-122"/>
                <a:cs typeface="Raleway" pitchFamily="34" charset="-120"/>
              </a:rPr>
              <a:t>2</a:t>
            </a:r>
            <a:endParaRPr lang="en-US" sz="2650" dirty="0"/>
          </a:p>
        </p:txBody>
      </p:sp>
      <p:sp>
        <p:nvSpPr>
          <p:cNvPr id="10" name="Text 7"/>
          <p:cNvSpPr/>
          <p:nvPr/>
        </p:nvSpPr>
        <p:spPr>
          <a:xfrm>
            <a:off x="5422583" y="2946678"/>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3C3939"/>
                </a:solidFill>
                <a:latin typeface="Raleway" pitchFamily="34" charset="0"/>
                <a:ea typeface="Raleway" pitchFamily="34" charset="-122"/>
                <a:cs typeface="Raleway" pitchFamily="34" charset="-120"/>
              </a:rPr>
              <a:t>Statistical Analysis</a:t>
            </a:r>
            <a:endParaRPr lang="en-US" sz="2200" b="1" dirty="0"/>
          </a:p>
        </p:txBody>
      </p:sp>
      <p:sp>
        <p:nvSpPr>
          <p:cNvPr id="11" name="Text 8"/>
          <p:cNvSpPr/>
          <p:nvPr/>
        </p:nvSpPr>
        <p:spPr>
          <a:xfrm>
            <a:off x="5422583" y="3437096"/>
            <a:ext cx="2927747" cy="1451610"/>
          </a:xfrm>
          <a:prstGeom prst="rect">
            <a:avLst/>
          </a:prstGeom>
          <a:noFill/>
          <a:ln/>
        </p:spPr>
        <p:txBody>
          <a:bodyPr wrap="square" lIns="0" tIns="0" rIns="0" bIns="0" rtlCol="0" anchor="t"/>
          <a:lstStyle/>
          <a:p>
            <a:pPr marL="0" indent="0">
              <a:lnSpc>
                <a:spcPts val="2850"/>
              </a:lnSpc>
              <a:buNone/>
            </a:pPr>
            <a:r>
              <a:rPr lang="en-US" sz="1750" dirty="0">
                <a:solidFill>
                  <a:srgbClr val="3C3939"/>
                </a:solidFill>
                <a:latin typeface="Roboto" pitchFamily="34" charset="0"/>
                <a:ea typeface="Roboto" pitchFamily="34" charset="-122"/>
                <a:cs typeface="Roboto" pitchFamily="34" charset="-120"/>
              </a:rPr>
              <a:t>Utilizing regression models to quantify relationships between education levels and incident rates.</a:t>
            </a:r>
            <a:endParaRPr lang="en-US" sz="1750" dirty="0"/>
          </a:p>
        </p:txBody>
      </p:sp>
      <p:sp>
        <p:nvSpPr>
          <p:cNvPr id="12" name="Shape 9"/>
          <p:cNvSpPr/>
          <p:nvPr/>
        </p:nvSpPr>
        <p:spPr>
          <a:xfrm>
            <a:off x="793790" y="5370671"/>
            <a:ext cx="510302" cy="510302"/>
          </a:xfrm>
          <a:prstGeom prst="roundRect">
            <a:avLst>
              <a:gd name="adj" fmla="val 18669"/>
            </a:avLst>
          </a:prstGeom>
          <a:solidFill>
            <a:srgbClr val="E1E1EA"/>
          </a:solidFill>
          <a:ln w="7620">
            <a:solidFill>
              <a:srgbClr val="C7C7D0"/>
            </a:solidFill>
            <a:prstDash val="solid"/>
          </a:ln>
        </p:spPr>
        <p:txBody>
          <a:bodyPr/>
          <a:lstStyle/>
          <a:p>
            <a:endParaRPr lang="en-US"/>
          </a:p>
        </p:txBody>
      </p:sp>
      <p:sp>
        <p:nvSpPr>
          <p:cNvPr id="13" name="Text 10"/>
          <p:cNvSpPr/>
          <p:nvPr/>
        </p:nvSpPr>
        <p:spPr>
          <a:xfrm>
            <a:off x="958096" y="5455682"/>
            <a:ext cx="181689" cy="340281"/>
          </a:xfrm>
          <a:prstGeom prst="rect">
            <a:avLst/>
          </a:prstGeom>
          <a:noFill/>
          <a:ln/>
        </p:spPr>
        <p:txBody>
          <a:bodyPr wrap="none" lIns="0" tIns="0" rIns="0" bIns="0" rtlCol="0" anchor="t"/>
          <a:lstStyle/>
          <a:p>
            <a:pPr marL="0" indent="0" algn="ctr">
              <a:lnSpc>
                <a:spcPts val="2650"/>
              </a:lnSpc>
              <a:buNone/>
            </a:pPr>
            <a:r>
              <a:rPr lang="en-US" sz="2650" dirty="0">
                <a:solidFill>
                  <a:srgbClr val="3C3939"/>
                </a:solidFill>
                <a:latin typeface="Raleway" pitchFamily="34" charset="0"/>
                <a:ea typeface="Raleway" pitchFamily="34" charset="-122"/>
                <a:cs typeface="Raleway" pitchFamily="34" charset="-120"/>
              </a:rPr>
              <a:t>3</a:t>
            </a:r>
            <a:endParaRPr lang="en-US" sz="2650" dirty="0"/>
          </a:p>
        </p:txBody>
      </p:sp>
      <p:sp>
        <p:nvSpPr>
          <p:cNvPr id="14" name="Text 11"/>
          <p:cNvSpPr/>
          <p:nvPr/>
        </p:nvSpPr>
        <p:spPr>
          <a:xfrm>
            <a:off x="1530906" y="5370671"/>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3C3939"/>
                </a:solidFill>
                <a:latin typeface="Raleway" pitchFamily="34" charset="0"/>
                <a:ea typeface="Raleway" pitchFamily="34" charset="-122"/>
                <a:cs typeface="Raleway" pitchFamily="34" charset="-120"/>
              </a:rPr>
              <a:t>Policy Insights</a:t>
            </a:r>
            <a:endParaRPr lang="en-US" sz="2200" b="1" dirty="0"/>
          </a:p>
        </p:txBody>
      </p:sp>
      <p:sp>
        <p:nvSpPr>
          <p:cNvPr id="15" name="Text 12"/>
          <p:cNvSpPr/>
          <p:nvPr/>
        </p:nvSpPr>
        <p:spPr>
          <a:xfrm>
            <a:off x="1530906" y="5861090"/>
            <a:ext cx="6819305" cy="725805"/>
          </a:xfrm>
          <a:prstGeom prst="rect">
            <a:avLst/>
          </a:prstGeom>
          <a:noFill/>
          <a:ln/>
        </p:spPr>
        <p:txBody>
          <a:bodyPr wrap="square" lIns="0" tIns="0" rIns="0" bIns="0" rtlCol="0" anchor="t"/>
          <a:lstStyle/>
          <a:p>
            <a:pPr marL="0" indent="0">
              <a:lnSpc>
                <a:spcPts val="2850"/>
              </a:lnSpc>
              <a:buNone/>
            </a:pPr>
            <a:r>
              <a:rPr lang="en-US" sz="1750" dirty="0">
                <a:solidFill>
                  <a:srgbClr val="3C3939"/>
                </a:solidFill>
                <a:latin typeface="Roboto" pitchFamily="34" charset="0"/>
                <a:ea typeface="Roboto" pitchFamily="34" charset="-122"/>
                <a:cs typeface="Roboto" pitchFamily="34" charset="-120"/>
              </a:rPr>
              <a:t>Identifying potential policy responses based on key findings and areas for further research.</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1170313"/>
            <a:ext cx="7778353" cy="708779"/>
          </a:xfrm>
          <a:prstGeom prst="rect">
            <a:avLst/>
          </a:prstGeom>
          <a:noFill/>
          <a:ln/>
        </p:spPr>
        <p:txBody>
          <a:bodyPr wrap="none" lIns="0" tIns="0" rIns="0" bIns="0" rtlCol="0" anchor="t"/>
          <a:lstStyle/>
          <a:p>
            <a:pPr marL="0" indent="0">
              <a:lnSpc>
                <a:spcPts val="5550"/>
              </a:lnSpc>
              <a:buNone/>
            </a:pPr>
            <a:r>
              <a:rPr lang="en-US" sz="4450" dirty="0">
                <a:solidFill>
                  <a:srgbClr val="1B1B27"/>
                </a:solidFill>
                <a:latin typeface="Raleway" pitchFamily="34" charset="0"/>
                <a:ea typeface="Raleway" pitchFamily="34" charset="-122"/>
                <a:cs typeface="Raleway" pitchFamily="34" charset="-120"/>
              </a:rPr>
              <a:t>Data Sources</a:t>
            </a:r>
            <a:endParaRPr lang="en-US" sz="4450" dirty="0"/>
          </a:p>
        </p:txBody>
      </p:sp>
      <p:sp>
        <p:nvSpPr>
          <p:cNvPr id="3" name="Text 1"/>
          <p:cNvSpPr/>
          <p:nvPr/>
        </p:nvSpPr>
        <p:spPr>
          <a:xfrm>
            <a:off x="793790" y="2446067"/>
            <a:ext cx="2835235" cy="354330"/>
          </a:xfrm>
          <a:prstGeom prst="rect">
            <a:avLst/>
          </a:prstGeom>
          <a:noFill/>
          <a:ln/>
        </p:spPr>
        <p:txBody>
          <a:bodyPr wrap="none" lIns="0" tIns="0" rIns="0" bIns="0" rtlCol="0" anchor="t"/>
          <a:lstStyle/>
          <a:p>
            <a:pPr marL="0" indent="0">
              <a:lnSpc>
                <a:spcPts val="2750"/>
              </a:lnSpc>
              <a:buNone/>
            </a:pPr>
            <a:r>
              <a:rPr lang="en-US" sz="2200" dirty="0">
                <a:solidFill>
                  <a:srgbClr val="1B1B27"/>
                </a:solidFill>
                <a:latin typeface="Raleway" pitchFamily="34" charset="0"/>
                <a:ea typeface="Raleway" pitchFamily="34" charset="-122"/>
                <a:cs typeface="Raleway" pitchFamily="34" charset="-120"/>
              </a:rPr>
              <a:t>Illegal Pets Data</a:t>
            </a:r>
            <a:endParaRPr lang="en-US" sz="2200" dirty="0"/>
          </a:p>
        </p:txBody>
      </p:sp>
      <p:sp>
        <p:nvSpPr>
          <p:cNvPr id="4" name="Text 2"/>
          <p:cNvSpPr/>
          <p:nvPr/>
        </p:nvSpPr>
        <p:spPr>
          <a:xfrm>
            <a:off x="793790" y="3027212"/>
            <a:ext cx="6244709" cy="362903"/>
          </a:xfrm>
          <a:prstGeom prst="rect">
            <a:avLst/>
          </a:prstGeom>
          <a:noFill/>
          <a:ln/>
        </p:spPr>
        <p:txBody>
          <a:bodyPr wrap="none" lIns="0" tIns="0" rIns="0" bIns="0" rtlCol="0" anchor="t"/>
          <a:lstStyle/>
          <a:p>
            <a:pPr marL="0" indent="0">
              <a:lnSpc>
                <a:spcPts val="2850"/>
              </a:lnSpc>
              <a:buNone/>
            </a:pPr>
            <a:r>
              <a:rPr lang="en-US" sz="1750" dirty="0">
                <a:solidFill>
                  <a:srgbClr val="3C3939"/>
                </a:solidFill>
                <a:latin typeface="Roboto" pitchFamily="34" charset="0"/>
                <a:ea typeface="Roboto" pitchFamily="34" charset="-122"/>
                <a:cs typeface="Roboto" pitchFamily="34" charset="-120"/>
              </a:rPr>
              <a:t>NYC Open Data: complaint records on illegal pets</a:t>
            </a:r>
            <a:endParaRPr lang="en-US" sz="1750" dirty="0"/>
          </a:p>
        </p:txBody>
      </p:sp>
      <p:sp>
        <p:nvSpPr>
          <p:cNvPr id="5" name="Text 3"/>
          <p:cNvSpPr/>
          <p:nvPr/>
        </p:nvSpPr>
        <p:spPr>
          <a:xfrm>
            <a:off x="7599521" y="2446067"/>
            <a:ext cx="3494603" cy="354330"/>
          </a:xfrm>
          <a:prstGeom prst="rect">
            <a:avLst/>
          </a:prstGeom>
          <a:noFill/>
          <a:ln/>
        </p:spPr>
        <p:txBody>
          <a:bodyPr wrap="none" lIns="0" tIns="0" rIns="0" bIns="0" rtlCol="0" anchor="t"/>
          <a:lstStyle/>
          <a:p>
            <a:pPr marL="0" indent="0">
              <a:lnSpc>
                <a:spcPts val="2750"/>
              </a:lnSpc>
              <a:buNone/>
            </a:pPr>
            <a:r>
              <a:rPr lang="en-US" sz="2200" dirty="0">
                <a:solidFill>
                  <a:srgbClr val="1B1B27"/>
                </a:solidFill>
                <a:latin typeface="Raleway" pitchFamily="34" charset="0"/>
                <a:ea typeface="Raleway" pitchFamily="34" charset="-122"/>
                <a:cs typeface="Raleway" pitchFamily="34" charset="-120"/>
              </a:rPr>
              <a:t>Education Attainment Data</a:t>
            </a:r>
            <a:endParaRPr lang="en-US" sz="2200" dirty="0"/>
          </a:p>
        </p:txBody>
      </p:sp>
      <p:sp>
        <p:nvSpPr>
          <p:cNvPr id="6" name="Text 4"/>
          <p:cNvSpPr/>
          <p:nvPr/>
        </p:nvSpPr>
        <p:spPr>
          <a:xfrm>
            <a:off x="7599521" y="3027212"/>
            <a:ext cx="6244709" cy="362903"/>
          </a:xfrm>
          <a:prstGeom prst="rect">
            <a:avLst/>
          </a:prstGeom>
          <a:noFill/>
          <a:ln/>
        </p:spPr>
        <p:txBody>
          <a:bodyPr wrap="none" lIns="0" tIns="0" rIns="0" bIns="0" rtlCol="0" anchor="t"/>
          <a:lstStyle/>
          <a:p>
            <a:pPr marL="0" indent="0">
              <a:lnSpc>
                <a:spcPts val="2850"/>
              </a:lnSpc>
              <a:buNone/>
            </a:pPr>
            <a:r>
              <a:rPr lang="en-US" sz="1750" dirty="0">
                <a:solidFill>
                  <a:srgbClr val="3C3939"/>
                </a:solidFill>
                <a:latin typeface="Roboto" pitchFamily="34" charset="0"/>
                <a:ea typeface="Roboto" pitchFamily="34" charset="-122"/>
                <a:cs typeface="Roboto" pitchFamily="34" charset="-120"/>
              </a:rPr>
              <a:t>US Census Bureau: education levels for NYC boroughs</a:t>
            </a:r>
            <a:endParaRPr lang="en-US" sz="1750" dirty="0"/>
          </a:p>
        </p:txBody>
      </p:sp>
      <p:sp>
        <p:nvSpPr>
          <p:cNvPr id="7" name="Rectangle 6">
            <a:extLst>
              <a:ext uri="{FF2B5EF4-FFF2-40B4-BE49-F238E27FC236}">
                <a16:creationId xmlns:a16="http://schemas.microsoft.com/office/drawing/2014/main" id="{A2C16F54-F8C1-6D4A-EFC5-DBDB2680FC47}"/>
              </a:ext>
            </a:extLst>
          </p:cNvPr>
          <p:cNvSpPr/>
          <p:nvPr/>
        </p:nvSpPr>
        <p:spPr>
          <a:xfrm>
            <a:off x="12825662" y="7748337"/>
            <a:ext cx="1804737" cy="48126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screenshot of a computer&#10;&#10;Description automatically generated">
            <a:extLst>
              <a:ext uri="{FF2B5EF4-FFF2-40B4-BE49-F238E27FC236}">
                <a16:creationId xmlns:a16="http://schemas.microsoft.com/office/drawing/2014/main" id="{8223D585-716F-0C8B-1C51-0A3025B61D9C}"/>
              </a:ext>
            </a:extLst>
          </p:cNvPr>
          <p:cNvPicPr>
            <a:picLocks noChangeAspect="1"/>
          </p:cNvPicPr>
          <p:nvPr/>
        </p:nvPicPr>
        <p:blipFill>
          <a:blip r:embed="rId3"/>
          <a:stretch>
            <a:fillRect/>
          </a:stretch>
        </p:blipFill>
        <p:spPr>
          <a:xfrm>
            <a:off x="7599521" y="4074287"/>
            <a:ext cx="5509608" cy="29850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 name="Picture 10" descr="A screenshot of a computer&#10;&#10;Description automatically generated">
            <a:extLst>
              <a:ext uri="{FF2B5EF4-FFF2-40B4-BE49-F238E27FC236}">
                <a16:creationId xmlns:a16="http://schemas.microsoft.com/office/drawing/2014/main" id="{2132D47E-DFDA-0984-BC0C-BF3CF9D7698E}"/>
              </a:ext>
            </a:extLst>
          </p:cNvPr>
          <p:cNvPicPr>
            <a:picLocks noChangeAspect="1"/>
          </p:cNvPicPr>
          <p:nvPr/>
        </p:nvPicPr>
        <p:blipFill>
          <a:blip r:embed="rId4"/>
          <a:srcRect r="6789"/>
          <a:stretch/>
        </p:blipFill>
        <p:spPr>
          <a:xfrm>
            <a:off x="793790" y="3948517"/>
            <a:ext cx="5548445" cy="311077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6B808D-CCEE-E270-4A8C-5401A9C8C92C}"/>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CDEC8802-B5FE-1A5B-CB08-713BF2F6DB1C}"/>
              </a:ext>
            </a:extLst>
          </p:cNvPr>
          <p:cNvSpPr/>
          <p:nvPr/>
        </p:nvSpPr>
        <p:spPr>
          <a:xfrm>
            <a:off x="793790" y="1170313"/>
            <a:ext cx="7778353" cy="708779"/>
          </a:xfrm>
          <a:prstGeom prst="rect">
            <a:avLst/>
          </a:prstGeom>
          <a:noFill/>
          <a:ln/>
        </p:spPr>
        <p:txBody>
          <a:bodyPr wrap="none" lIns="0" tIns="0" rIns="0" bIns="0" rtlCol="0" anchor="t"/>
          <a:lstStyle/>
          <a:p>
            <a:pPr marL="0" indent="0">
              <a:lnSpc>
                <a:spcPts val="5550"/>
              </a:lnSpc>
              <a:buNone/>
            </a:pPr>
            <a:r>
              <a:rPr lang="en-US" sz="4450" dirty="0">
                <a:solidFill>
                  <a:srgbClr val="1B1B27"/>
                </a:solidFill>
                <a:latin typeface="Raleway" pitchFamily="34" charset="0"/>
                <a:ea typeface="Raleway" pitchFamily="34" charset="-122"/>
                <a:cs typeface="Raleway" pitchFamily="34" charset="-120"/>
              </a:rPr>
              <a:t>Data Sources</a:t>
            </a:r>
            <a:endParaRPr lang="en-US" sz="4450" dirty="0"/>
          </a:p>
        </p:txBody>
      </p:sp>
      <p:sp>
        <p:nvSpPr>
          <p:cNvPr id="3" name="Text 1">
            <a:extLst>
              <a:ext uri="{FF2B5EF4-FFF2-40B4-BE49-F238E27FC236}">
                <a16:creationId xmlns:a16="http://schemas.microsoft.com/office/drawing/2014/main" id="{DB2B1F89-383C-86B3-A51F-955A44FBD4C6}"/>
              </a:ext>
            </a:extLst>
          </p:cNvPr>
          <p:cNvSpPr/>
          <p:nvPr/>
        </p:nvSpPr>
        <p:spPr>
          <a:xfrm>
            <a:off x="793790" y="2446067"/>
            <a:ext cx="2835235" cy="354330"/>
          </a:xfrm>
          <a:prstGeom prst="rect">
            <a:avLst/>
          </a:prstGeom>
          <a:noFill/>
          <a:ln/>
        </p:spPr>
        <p:txBody>
          <a:bodyPr wrap="none" lIns="0" tIns="0" rIns="0" bIns="0" rtlCol="0" anchor="t"/>
          <a:lstStyle/>
          <a:p>
            <a:pPr marL="0" indent="0">
              <a:lnSpc>
                <a:spcPts val="2750"/>
              </a:lnSpc>
              <a:buNone/>
            </a:pPr>
            <a:r>
              <a:rPr lang="en-US" sz="2200" dirty="0">
                <a:solidFill>
                  <a:srgbClr val="1B1B27"/>
                </a:solidFill>
                <a:latin typeface="Raleway" pitchFamily="34" charset="0"/>
                <a:ea typeface="Raleway" pitchFamily="34" charset="-122"/>
                <a:cs typeface="Raleway" pitchFamily="34" charset="-120"/>
              </a:rPr>
              <a:t>Education Attainment Data</a:t>
            </a:r>
            <a:endParaRPr lang="en-US" sz="2200" dirty="0"/>
          </a:p>
        </p:txBody>
      </p:sp>
      <p:sp>
        <p:nvSpPr>
          <p:cNvPr id="7" name="Rectangle 6">
            <a:extLst>
              <a:ext uri="{FF2B5EF4-FFF2-40B4-BE49-F238E27FC236}">
                <a16:creationId xmlns:a16="http://schemas.microsoft.com/office/drawing/2014/main" id="{B72C640A-1C85-E70D-7B13-2B858FD6F72B}"/>
              </a:ext>
            </a:extLst>
          </p:cNvPr>
          <p:cNvSpPr/>
          <p:nvPr/>
        </p:nvSpPr>
        <p:spPr>
          <a:xfrm>
            <a:off x="12825662" y="7748337"/>
            <a:ext cx="1804737" cy="48126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descr="A white and black table with white text&#10;&#10;Description automatically generated">
            <a:extLst>
              <a:ext uri="{FF2B5EF4-FFF2-40B4-BE49-F238E27FC236}">
                <a16:creationId xmlns:a16="http://schemas.microsoft.com/office/drawing/2014/main" id="{CA52EA17-2AC1-0FED-47FD-433D143162D8}"/>
              </a:ext>
            </a:extLst>
          </p:cNvPr>
          <p:cNvPicPr>
            <a:picLocks noChangeAspect="1"/>
          </p:cNvPicPr>
          <p:nvPr/>
        </p:nvPicPr>
        <p:blipFill>
          <a:blip r:embed="rId3"/>
          <a:stretch>
            <a:fillRect/>
          </a:stretch>
        </p:blipFill>
        <p:spPr>
          <a:xfrm>
            <a:off x="6064210" y="884518"/>
            <a:ext cx="7173808" cy="655159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5" name="Text 4">
            <a:extLst>
              <a:ext uri="{FF2B5EF4-FFF2-40B4-BE49-F238E27FC236}">
                <a16:creationId xmlns:a16="http://schemas.microsoft.com/office/drawing/2014/main" id="{77E41261-0753-D593-C00A-AD6FE2DC682C}"/>
              </a:ext>
            </a:extLst>
          </p:cNvPr>
          <p:cNvSpPr/>
          <p:nvPr/>
        </p:nvSpPr>
        <p:spPr>
          <a:xfrm>
            <a:off x="793790" y="3167597"/>
            <a:ext cx="4941992" cy="3004603"/>
          </a:xfrm>
          <a:prstGeom prst="rect">
            <a:avLst/>
          </a:prstGeom>
          <a:noFill/>
          <a:ln/>
        </p:spPr>
        <p:txBody>
          <a:bodyPr wrap="square" lIns="0" tIns="0" rIns="0" bIns="0" rtlCol="0" anchor="t"/>
          <a:lstStyle/>
          <a:p>
            <a:pPr marL="0" indent="0">
              <a:lnSpc>
                <a:spcPts val="2850"/>
              </a:lnSpc>
              <a:buNone/>
            </a:pPr>
            <a:r>
              <a:rPr lang="en-US" sz="1750" dirty="0">
                <a:solidFill>
                  <a:srgbClr val="3C3939"/>
                </a:solidFill>
                <a:latin typeface="Roboto" pitchFamily="34" charset="0"/>
                <a:ea typeface="Roboto" pitchFamily="34" charset="-122"/>
                <a:cs typeface="Roboto" pitchFamily="34" charset="-120"/>
              </a:rPr>
              <a:t>We chose 5-years estimates from 2010 to 2022 because they are the </a:t>
            </a:r>
            <a:r>
              <a:rPr lang="en-US" sz="1750" b="1" dirty="0">
                <a:solidFill>
                  <a:srgbClr val="3C3939"/>
                </a:solidFill>
                <a:latin typeface="Roboto" pitchFamily="34" charset="0"/>
                <a:ea typeface="Roboto" pitchFamily="34" charset="-122"/>
                <a:cs typeface="Roboto" pitchFamily="34" charset="-120"/>
              </a:rPr>
              <a:t>most reliable </a:t>
            </a:r>
            <a:r>
              <a:rPr lang="en-US" sz="1750" dirty="0">
                <a:solidFill>
                  <a:srgbClr val="3C3939"/>
                </a:solidFill>
                <a:latin typeface="Roboto" pitchFamily="34" charset="0"/>
                <a:ea typeface="Roboto" pitchFamily="34" charset="-122"/>
                <a:cs typeface="Roboto" pitchFamily="34" charset="-120"/>
              </a:rPr>
              <a:t>indicators, though not the most current ones.</a:t>
            </a:r>
            <a:endParaRPr lang="en-US" sz="1750" dirty="0"/>
          </a:p>
        </p:txBody>
      </p:sp>
      <p:sp>
        <p:nvSpPr>
          <p:cNvPr id="16" name="Rectangle 15">
            <a:extLst>
              <a:ext uri="{FF2B5EF4-FFF2-40B4-BE49-F238E27FC236}">
                <a16:creationId xmlns:a16="http://schemas.microsoft.com/office/drawing/2014/main" id="{52140AB3-7E37-FCE9-8852-0B689AFADABF}"/>
              </a:ext>
            </a:extLst>
          </p:cNvPr>
          <p:cNvSpPr/>
          <p:nvPr/>
        </p:nvSpPr>
        <p:spPr>
          <a:xfrm>
            <a:off x="11192933" y="4538133"/>
            <a:ext cx="2045085" cy="2897975"/>
          </a:xfrm>
          <a:prstGeom prst="rect">
            <a:avLst/>
          </a:prstGeom>
          <a:noFill/>
          <a:ln w="635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rgbClr val="FF0000"/>
                </a:solidFill>
              </a:ln>
            </a:endParaRPr>
          </a:p>
        </p:txBody>
      </p:sp>
    </p:spTree>
    <p:extLst>
      <p:ext uri="{BB962C8B-B14F-4D97-AF65-F5344CB8AC3E}">
        <p14:creationId xmlns:p14="http://schemas.microsoft.com/office/powerpoint/2010/main" val="24612516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1"/>
            <a:ext cx="14630400" cy="2047993"/>
          </a:xfrm>
          <a:prstGeom prst="rect">
            <a:avLst/>
          </a:prstGeom>
        </p:spPr>
      </p:pic>
      <p:sp>
        <p:nvSpPr>
          <p:cNvPr id="3" name="Text 0"/>
          <p:cNvSpPr/>
          <p:nvPr/>
        </p:nvSpPr>
        <p:spPr>
          <a:xfrm>
            <a:off x="793790" y="2475736"/>
            <a:ext cx="9019461" cy="708779"/>
          </a:xfrm>
          <a:prstGeom prst="rect">
            <a:avLst/>
          </a:prstGeom>
          <a:noFill/>
          <a:ln/>
        </p:spPr>
        <p:txBody>
          <a:bodyPr wrap="none" lIns="0" tIns="0" rIns="0" bIns="0" rtlCol="0" anchor="t"/>
          <a:lstStyle/>
          <a:p>
            <a:pPr marL="0" indent="0">
              <a:lnSpc>
                <a:spcPts val="5550"/>
              </a:lnSpc>
              <a:buNone/>
            </a:pPr>
            <a:r>
              <a:rPr lang="en-US" sz="4450" dirty="0">
                <a:solidFill>
                  <a:srgbClr val="1B1B27"/>
                </a:solidFill>
                <a:latin typeface="Raleway" pitchFamily="34" charset="0"/>
                <a:ea typeface="Raleway" pitchFamily="34" charset="-122"/>
                <a:cs typeface="Raleway" pitchFamily="34" charset="-120"/>
              </a:rPr>
              <a:t>Data Cleaning and Standardization</a:t>
            </a:r>
            <a:endParaRPr lang="en-US" sz="4450" dirty="0"/>
          </a:p>
        </p:txBody>
      </p:sp>
      <p:grpSp>
        <p:nvGrpSpPr>
          <p:cNvPr id="14" name="Group 13">
            <a:extLst>
              <a:ext uri="{FF2B5EF4-FFF2-40B4-BE49-F238E27FC236}">
                <a16:creationId xmlns:a16="http://schemas.microsoft.com/office/drawing/2014/main" id="{9574A15A-06B9-D6C6-9C6C-F14D7A39906A}"/>
              </a:ext>
            </a:extLst>
          </p:cNvPr>
          <p:cNvGrpSpPr/>
          <p:nvPr/>
        </p:nvGrpSpPr>
        <p:grpSpPr>
          <a:xfrm>
            <a:off x="793790" y="3524676"/>
            <a:ext cx="13042701" cy="3363803"/>
            <a:chOff x="793790" y="3524676"/>
            <a:chExt cx="13042701" cy="3363803"/>
          </a:xfrm>
        </p:grpSpPr>
        <p:sp>
          <p:nvSpPr>
            <p:cNvPr id="4" name="Shape 1"/>
            <p:cNvSpPr/>
            <p:nvPr/>
          </p:nvSpPr>
          <p:spPr>
            <a:xfrm>
              <a:off x="793790" y="3524676"/>
              <a:ext cx="4196358" cy="3363803"/>
            </a:xfrm>
            <a:prstGeom prst="roundRect">
              <a:avLst>
                <a:gd name="adj" fmla="val 4652"/>
              </a:avLst>
            </a:prstGeom>
            <a:solidFill>
              <a:srgbClr val="E1E1EA"/>
            </a:solidFill>
            <a:ln w="7620">
              <a:solidFill>
                <a:srgbClr val="C7C7D0"/>
              </a:solidFill>
              <a:prstDash val="solid"/>
            </a:ln>
          </p:spPr>
          <p:txBody>
            <a:bodyPr/>
            <a:lstStyle/>
            <a:p>
              <a:endParaRPr lang="en-US"/>
            </a:p>
          </p:txBody>
        </p:sp>
        <p:sp>
          <p:nvSpPr>
            <p:cNvPr id="5" name="Text 2"/>
            <p:cNvSpPr/>
            <p:nvPr/>
          </p:nvSpPr>
          <p:spPr>
            <a:xfrm>
              <a:off x="1028224" y="3759111"/>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3C3939"/>
                  </a:solidFill>
                  <a:latin typeface="Raleway" pitchFamily="34" charset="0"/>
                  <a:ea typeface="Raleway" pitchFamily="34" charset="-122"/>
                  <a:cs typeface="Raleway" pitchFamily="34" charset="-120"/>
                </a:rPr>
                <a:t>Data Merging</a:t>
              </a:r>
              <a:endParaRPr lang="en-US" sz="2200" b="1" dirty="0"/>
            </a:p>
          </p:txBody>
        </p:sp>
        <p:sp>
          <p:nvSpPr>
            <p:cNvPr id="6" name="Text 3"/>
            <p:cNvSpPr/>
            <p:nvPr/>
          </p:nvSpPr>
          <p:spPr>
            <a:xfrm>
              <a:off x="1028224" y="4249529"/>
              <a:ext cx="3727490" cy="2252871"/>
            </a:xfrm>
            <a:prstGeom prst="rect">
              <a:avLst/>
            </a:prstGeom>
            <a:noFill/>
            <a:ln/>
          </p:spPr>
          <p:txBody>
            <a:bodyPr wrap="square" lIns="0" tIns="0" rIns="0" bIns="0" rtlCol="0" anchor="t"/>
            <a:lstStyle/>
            <a:p>
              <a:pPr marL="0" indent="0">
                <a:lnSpc>
                  <a:spcPts val="2850"/>
                </a:lnSpc>
                <a:buNone/>
              </a:pPr>
              <a:r>
                <a:rPr lang="en-US" sz="1750" dirty="0">
                  <a:solidFill>
                    <a:srgbClr val="3C3939"/>
                  </a:solidFill>
                  <a:latin typeface="Roboto" pitchFamily="34" charset="0"/>
                  <a:ea typeface="Roboto" pitchFamily="34" charset="-122"/>
                  <a:cs typeface="Roboto" pitchFamily="34" charset="-120"/>
                </a:rPr>
                <a:t>Joining annual education datasets from 2010 to 2022 to annual illegal pet incidents in NYC with time variable (in year format as the key)</a:t>
              </a:r>
              <a:endParaRPr lang="en-US" sz="1750" dirty="0"/>
            </a:p>
          </p:txBody>
        </p:sp>
        <p:sp>
          <p:nvSpPr>
            <p:cNvPr id="7" name="Shape 4"/>
            <p:cNvSpPr/>
            <p:nvPr/>
          </p:nvSpPr>
          <p:spPr>
            <a:xfrm>
              <a:off x="5216962" y="3524676"/>
              <a:ext cx="4196358" cy="3363803"/>
            </a:xfrm>
            <a:prstGeom prst="roundRect">
              <a:avLst>
                <a:gd name="adj" fmla="val 4652"/>
              </a:avLst>
            </a:prstGeom>
            <a:solidFill>
              <a:srgbClr val="E1E1EA"/>
            </a:solidFill>
            <a:ln w="7620">
              <a:solidFill>
                <a:srgbClr val="C7C7D0"/>
              </a:solidFill>
              <a:prstDash val="solid"/>
            </a:ln>
          </p:spPr>
          <p:txBody>
            <a:bodyPr/>
            <a:lstStyle/>
            <a:p>
              <a:endParaRPr lang="en-US"/>
            </a:p>
          </p:txBody>
        </p:sp>
        <p:sp>
          <p:nvSpPr>
            <p:cNvPr id="8" name="Text 5"/>
            <p:cNvSpPr/>
            <p:nvPr/>
          </p:nvSpPr>
          <p:spPr>
            <a:xfrm>
              <a:off x="5451396" y="3759111"/>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3C3939"/>
                  </a:solidFill>
                  <a:latin typeface="Raleway" pitchFamily="34" charset="0"/>
                  <a:ea typeface="Raleway" pitchFamily="34" charset="-122"/>
                  <a:cs typeface="Raleway" pitchFamily="34" charset="-120"/>
                </a:rPr>
                <a:t>Variable Selection</a:t>
              </a:r>
              <a:endParaRPr lang="en-US" sz="2200" b="1" dirty="0"/>
            </a:p>
          </p:txBody>
        </p:sp>
        <p:sp>
          <p:nvSpPr>
            <p:cNvPr id="9" name="Text 6"/>
            <p:cNvSpPr/>
            <p:nvPr/>
          </p:nvSpPr>
          <p:spPr>
            <a:xfrm>
              <a:off x="5451396" y="4249529"/>
              <a:ext cx="3727490" cy="2006892"/>
            </a:xfrm>
            <a:prstGeom prst="rect">
              <a:avLst/>
            </a:prstGeom>
            <a:noFill/>
            <a:ln/>
          </p:spPr>
          <p:txBody>
            <a:bodyPr wrap="square" lIns="0" tIns="0" rIns="0" bIns="0" rtlCol="0" anchor="t"/>
            <a:lstStyle/>
            <a:p>
              <a:pPr marL="0" indent="0">
                <a:lnSpc>
                  <a:spcPts val="2850"/>
                </a:lnSpc>
                <a:buNone/>
              </a:pPr>
              <a:r>
                <a:rPr lang="en-US" sz="1750" dirty="0">
                  <a:solidFill>
                    <a:srgbClr val="3C3939"/>
                  </a:solidFill>
                  <a:latin typeface="Roboto" pitchFamily="34" charset="0"/>
                  <a:ea typeface="Roboto" pitchFamily="34" charset="-122"/>
                  <a:cs typeface="Roboto" pitchFamily="34" charset="-120"/>
                </a:rPr>
                <a:t>Selecting the education attainment of the population aged 25 and older</a:t>
              </a:r>
            </a:p>
            <a:p>
              <a:pPr marL="0" indent="0">
                <a:lnSpc>
                  <a:spcPts val="2850"/>
                </a:lnSpc>
                <a:buNone/>
              </a:pPr>
              <a:endParaRPr lang="en-US" sz="1750" dirty="0">
                <a:solidFill>
                  <a:srgbClr val="3C3939"/>
                </a:solidFill>
                <a:latin typeface="Roboto" pitchFamily="34" charset="0"/>
                <a:ea typeface="Roboto" pitchFamily="34" charset="-122"/>
                <a:cs typeface="Roboto" pitchFamily="34" charset="-120"/>
              </a:endParaRPr>
            </a:p>
            <a:p>
              <a:pPr marL="0" indent="0">
                <a:lnSpc>
                  <a:spcPts val="2850"/>
                </a:lnSpc>
                <a:buNone/>
              </a:pPr>
              <a:r>
                <a:rPr lang="en-US" sz="1750" dirty="0">
                  <a:solidFill>
                    <a:srgbClr val="3C3939"/>
                  </a:solidFill>
                  <a:latin typeface="Roboto" pitchFamily="34" charset="0"/>
                  <a:ea typeface="Roboto" pitchFamily="34" charset="-122"/>
                  <a:cs typeface="Roboto" pitchFamily="34" charset="-120"/>
                </a:rPr>
                <a:t>Selecting variables related to incident locations and illegal pet types to connect the two datasets.</a:t>
              </a:r>
              <a:endParaRPr lang="en-US" sz="1750" dirty="0"/>
            </a:p>
          </p:txBody>
        </p:sp>
        <p:sp>
          <p:nvSpPr>
            <p:cNvPr id="10" name="Shape 7"/>
            <p:cNvSpPr/>
            <p:nvPr/>
          </p:nvSpPr>
          <p:spPr>
            <a:xfrm>
              <a:off x="9640133" y="3524676"/>
              <a:ext cx="4196358" cy="3363803"/>
            </a:xfrm>
            <a:prstGeom prst="roundRect">
              <a:avLst>
                <a:gd name="adj" fmla="val 4652"/>
              </a:avLst>
            </a:prstGeom>
            <a:solidFill>
              <a:srgbClr val="E1E1EA"/>
            </a:solidFill>
            <a:ln w="7620">
              <a:solidFill>
                <a:srgbClr val="C7C7D0"/>
              </a:solidFill>
              <a:prstDash val="solid"/>
            </a:ln>
          </p:spPr>
          <p:txBody>
            <a:bodyPr/>
            <a:lstStyle/>
            <a:p>
              <a:endParaRPr lang="en-US"/>
            </a:p>
          </p:txBody>
        </p:sp>
        <p:sp>
          <p:nvSpPr>
            <p:cNvPr id="11" name="Text 8"/>
            <p:cNvSpPr/>
            <p:nvPr/>
          </p:nvSpPr>
          <p:spPr>
            <a:xfrm>
              <a:off x="9874568" y="3759111"/>
              <a:ext cx="2947987" cy="354330"/>
            </a:xfrm>
            <a:prstGeom prst="rect">
              <a:avLst/>
            </a:prstGeom>
            <a:noFill/>
            <a:ln/>
          </p:spPr>
          <p:txBody>
            <a:bodyPr wrap="none" lIns="0" tIns="0" rIns="0" bIns="0" rtlCol="0" anchor="t"/>
            <a:lstStyle/>
            <a:p>
              <a:pPr marL="0" indent="0">
                <a:lnSpc>
                  <a:spcPts val="2750"/>
                </a:lnSpc>
                <a:buNone/>
              </a:pPr>
              <a:r>
                <a:rPr lang="en-US" sz="2200" b="1" dirty="0">
                  <a:solidFill>
                    <a:srgbClr val="3C3939"/>
                  </a:solidFill>
                  <a:latin typeface="Raleway" pitchFamily="34" charset="0"/>
                  <a:ea typeface="Raleway" pitchFamily="34" charset="-122"/>
                  <a:cs typeface="Raleway" pitchFamily="34" charset="-120"/>
                </a:rPr>
                <a:t>Incident Normalization</a:t>
              </a:r>
              <a:endParaRPr lang="en-US" sz="2200" b="1" dirty="0"/>
            </a:p>
          </p:txBody>
        </p:sp>
        <p:sp>
          <p:nvSpPr>
            <p:cNvPr id="12" name="Text 9"/>
            <p:cNvSpPr/>
            <p:nvPr/>
          </p:nvSpPr>
          <p:spPr>
            <a:xfrm>
              <a:off x="9874568" y="4249529"/>
              <a:ext cx="3727490" cy="2006892"/>
            </a:xfrm>
            <a:prstGeom prst="rect">
              <a:avLst/>
            </a:prstGeom>
            <a:noFill/>
            <a:ln/>
          </p:spPr>
          <p:txBody>
            <a:bodyPr wrap="square" lIns="0" tIns="0" rIns="0" bIns="0" rtlCol="0" anchor="t"/>
            <a:lstStyle/>
            <a:p>
              <a:pPr marL="0" indent="0">
                <a:lnSpc>
                  <a:spcPts val="2850"/>
                </a:lnSpc>
                <a:buNone/>
              </a:pPr>
              <a:r>
                <a:rPr lang="en-US" sz="1750" dirty="0">
                  <a:solidFill>
                    <a:srgbClr val="3C3939"/>
                  </a:solidFill>
                  <a:latin typeface="Roboto" pitchFamily="34" charset="0"/>
                  <a:ea typeface="Roboto" pitchFamily="34" charset="-122"/>
                  <a:cs typeface="Roboto" pitchFamily="34" charset="-120"/>
                </a:rPr>
                <a:t>Normalizing incident counts per 10,000 people for fair comparisons because some borough might have higher population and higher incident count.</a:t>
              </a:r>
              <a:endParaRPr lang="en-US" sz="1750" dirty="0"/>
            </a:p>
          </p:txBody>
        </p:sp>
      </p:grpSp>
      <p:sp>
        <p:nvSpPr>
          <p:cNvPr id="13" name="Rectangle 12">
            <a:extLst>
              <a:ext uri="{FF2B5EF4-FFF2-40B4-BE49-F238E27FC236}">
                <a16:creationId xmlns:a16="http://schemas.microsoft.com/office/drawing/2014/main" id="{75EDA2DA-240F-9ED7-8318-28F9C19C42BA}"/>
              </a:ext>
            </a:extLst>
          </p:cNvPr>
          <p:cNvSpPr/>
          <p:nvPr/>
        </p:nvSpPr>
        <p:spPr>
          <a:xfrm>
            <a:off x="12825662" y="7707697"/>
            <a:ext cx="1804737" cy="48126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1328857"/>
            <a:ext cx="9822894" cy="708779"/>
          </a:xfrm>
          <a:prstGeom prst="rect">
            <a:avLst/>
          </a:prstGeom>
          <a:noFill/>
          <a:ln/>
        </p:spPr>
        <p:txBody>
          <a:bodyPr wrap="none" lIns="0" tIns="0" rIns="0" bIns="0" rtlCol="0" anchor="t"/>
          <a:lstStyle/>
          <a:p>
            <a:pPr marL="0" indent="0">
              <a:lnSpc>
                <a:spcPts val="5550"/>
              </a:lnSpc>
              <a:buNone/>
            </a:pPr>
            <a:r>
              <a:rPr lang="en-US" sz="4450" dirty="0">
                <a:solidFill>
                  <a:srgbClr val="1B1B27"/>
                </a:solidFill>
                <a:latin typeface="Raleway" pitchFamily="34" charset="0"/>
                <a:ea typeface="Raleway" pitchFamily="34" charset="-122"/>
                <a:cs typeface="Raleway" pitchFamily="34" charset="-120"/>
              </a:rPr>
              <a:t>Visualizations</a:t>
            </a:r>
            <a:endParaRPr lang="en-US" sz="4450" dirty="0"/>
          </a:p>
        </p:txBody>
      </p:sp>
      <p:sp>
        <p:nvSpPr>
          <p:cNvPr id="4" name="Text 1"/>
          <p:cNvSpPr/>
          <p:nvPr/>
        </p:nvSpPr>
        <p:spPr>
          <a:xfrm>
            <a:off x="793790" y="5321498"/>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3C3939"/>
                </a:solidFill>
                <a:latin typeface="Raleway" pitchFamily="34" charset="0"/>
                <a:ea typeface="Raleway" pitchFamily="34" charset="-122"/>
                <a:cs typeface="Raleway" pitchFamily="34" charset="-120"/>
              </a:rPr>
              <a:t>Types of Illegal Pets</a:t>
            </a:r>
            <a:endParaRPr lang="en-US" sz="2200" dirty="0"/>
          </a:p>
        </p:txBody>
      </p:sp>
      <p:sp>
        <p:nvSpPr>
          <p:cNvPr id="5" name="Text 2"/>
          <p:cNvSpPr/>
          <p:nvPr/>
        </p:nvSpPr>
        <p:spPr>
          <a:xfrm>
            <a:off x="793790" y="5811917"/>
            <a:ext cx="4120753" cy="725805"/>
          </a:xfrm>
          <a:prstGeom prst="rect">
            <a:avLst/>
          </a:prstGeom>
          <a:noFill/>
          <a:ln/>
        </p:spPr>
        <p:txBody>
          <a:bodyPr wrap="square" lIns="0" tIns="0" rIns="0" bIns="0" rtlCol="0" anchor="t"/>
          <a:lstStyle/>
          <a:p>
            <a:pPr marL="0" indent="0" algn="l">
              <a:lnSpc>
                <a:spcPts val="2850"/>
              </a:lnSpc>
              <a:buNone/>
            </a:pPr>
            <a:r>
              <a:rPr lang="en-US" sz="1750" dirty="0">
                <a:solidFill>
                  <a:srgbClr val="3C3939"/>
                </a:solidFill>
                <a:latin typeface="Roboto" pitchFamily="34" charset="0"/>
                <a:ea typeface="Roboto" pitchFamily="34" charset="-122"/>
                <a:cs typeface="Roboto" pitchFamily="34" charset="-120"/>
              </a:rPr>
              <a:t>A bar chart reveals roosters as the most common illegal pet type.</a:t>
            </a:r>
            <a:endParaRPr lang="en-US" sz="1750" dirty="0"/>
          </a:p>
        </p:txBody>
      </p:sp>
      <p:sp>
        <p:nvSpPr>
          <p:cNvPr id="10" name="Text 5"/>
          <p:cNvSpPr/>
          <p:nvPr/>
        </p:nvSpPr>
        <p:spPr>
          <a:xfrm>
            <a:off x="9715738" y="5321498"/>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3C3939"/>
                </a:solidFill>
                <a:latin typeface="Raleway" pitchFamily="34" charset="0"/>
                <a:ea typeface="Raleway" pitchFamily="34" charset="-122"/>
                <a:cs typeface="Raleway" pitchFamily="34" charset="-120"/>
              </a:rPr>
              <a:t>Spatial Patterns of Incidents</a:t>
            </a:r>
            <a:endParaRPr lang="en-US" sz="2200" dirty="0"/>
          </a:p>
        </p:txBody>
      </p:sp>
      <p:sp>
        <p:nvSpPr>
          <p:cNvPr id="11" name="Text 6"/>
          <p:cNvSpPr/>
          <p:nvPr/>
        </p:nvSpPr>
        <p:spPr>
          <a:xfrm>
            <a:off x="9715738" y="5811917"/>
            <a:ext cx="4120753" cy="1088708"/>
          </a:xfrm>
          <a:prstGeom prst="rect">
            <a:avLst/>
          </a:prstGeom>
          <a:noFill/>
          <a:ln/>
        </p:spPr>
        <p:txBody>
          <a:bodyPr wrap="square" lIns="0" tIns="0" rIns="0" bIns="0" rtlCol="0" anchor="t"/>
          <a:lstStyle/>
          <a:p>
            <a:pPr marL="0" indent="0" algn="l">
              <a:lnSpc>
                <a:spcPts val="2850"/>
              </a:lnSpc>
              <a:buNone/>
            </a:pPr>
            <a:r>
              <a:rPr lang="en-US" sz="1750" dirty="0">
                <a:solidFill>
                  <a:srgbClr val="3C3939"/>
                </a:solidFill>
                <a:latin typeface="Roboto" pitchFamily="34" charset="0"/>
                <a:ea typeface="Roboto" pitchFamily="34" charset="-122"/>
                <a:cs typeface="Roboto" pitchFamily="34" charset="-120"/>
              </a:rPr>
              <a:t>Choropleth map shows ZIP-level variability in illegal pet complaints, highlighting dense clusters.</a:t>
            </a:r>
            <a:endParaRPr lang="en-US" sz="1750" dirty="0"/>
          </a:p>
        </p:txBody>
      </p:sp>
      <p:sp>
        <p:nvSpPr>
          <p:cNvPr id="12" name="Rectangle 11">
            <a:extLst>
              <a:ext uri="{FF2B5EF4-FFF2-40B4-BE49-F238E27FC236}">
                <a16:creationId xmlns:a16="http://schemas.microsoft.com/office/drawing/2014/main" id="{50F6C0A9-03BD-C182-3632-3E19339CFCB4}"/>
              </a:ext>
            </a:extLst>
          </p:cNvPr>
          <p:cNvSpPr/>
          <p:nvPr/>
        </p:nvSpPr>
        <p:spPr>
          <a:xfrm>
            <a:off x="12825662" y="7748337"/>
            <a:ext cx="1804737" cy="48126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descr="A graph of a number of incident pets&#10;&#10;Description automatically generated with medium confidence">
            <a:extLst>
              <a:ext uri="{FF2B5EF4-FFF2-40B4-BE49-F238E27FC236}">
                <a16:creationId xmlns:a16="http://schemas.microsoft.com/office/drawing/2014/main" id="{A74DB7E3-30CB-9646-544F-E00EE6610C33}"/>
              </a:ext>
            </a:extLst>
          </p:cNvPr>
          <p:cNvPicPr>
            <a:picLocks noChangeAspect="1"/>
          </p:cNvPicPr>
          <p:nvPr/>
        </p:nvPicPr>
        <p:blipFill>
          <a:blip r:embed="rId3"/>
          <a:stretch>
            <a:fillRect/>
          </a:stretch>
        </p:blipFill>
        <p:spPr>
          <a:xfrm>
            <a:off x="564222" y="2260592"/>
            <a:ext cx="4176580" cy="2857982"/>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8" name="Picture 17" descr="A map of the united states&#10;&#10;Description automatically generated">
            <a:extLst>
              <a:ext uri="{FF2B5EF4-FFF2-40B4-BE49-F238E27FC236}">
                <a16:creationId xmlns:a16="http://schemas.microsoft.com/office/drawing/2014/main" id="{9FF28025-EC43-B274-4247-D31B2FA1EA83}"/>
              </a:ext>
            </a:extLst>
          </p:cNvPr>
          <p:cNvPicPr>
            <a:picLocks noChangeAspect="1"/>
          </p:cNvPicPr>
          <p:nvPr/>
        </p:nvPicPr>
        <p:blipFill>
          <a:blip r:embed="rId4"/>
          <a:stretch>
            <a:fillRect/>
          </a:stretch>
        </p:blipFill>
        <p:spPr>
          <a:xfrm>
            <a:off x="9625532" y="2260592"/>
            <a:ext cx="4319054" cy="2874891"/>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 name="Text 5">
            <a:extLst>
              <a:ext uri="{FF2B5EF4-FFF2-40B4-BE49-F238E27FC236}">
                <a16:creationId xmlns:a16="http://schemas.microsoft.com/office/drawing/2014/main" id="{DA339C39-CFCE-30F2-2B52-7A774FC21BBE}"/>
              </a:ext>
            </a:extLst>
          </p:cNvPr>
          <p:cNvSpPr/>
          <p:nvPr/>
        </p:nvSpPr>
        <p:spPr>
          <a:xfrm>
            <a:off x="5008142" y="5320213"/>
            <a:ext cx="2845517" cy="355615"/>
          </a:xfrm>
          <a:prstGeom prst="rect">
            <a:avLst/>
          </a:prstGeom>
          <a:noFill/>
          <a:ln/>
        </p:spPr>
        <p:txBody>
          <a:bodyPr wrap="none" lIns="0" tIns="0" rIns="0" bIns="0" rtlCol="0" anchor="t"/>
          <a:lstStyle/>
          <a:p>
            <a:pPr marL="0" indent="0" algn="l">
              <a:lnSpc>
                <a:spcPts val="2750"/>
              </a:lnSpc>
              <a:buNone/>
            </a:pPr>
            <a:r>
              <a:rPr lang="en-US" sz="2200" dirty="0">
                <a:solidFill>
                  <a:srgbClr val="3C3939"/>
                </a:solidFill>
                <a:latin typeface="Raleway" pitchFamily="34" charset="0"/>
                <a:ea typeface="Raleway" pitchFamily="34" charset="-122"/>
                <a:cs typeface="Raleway" pitchFamily="34" charset="-120"/>
              </a:rPr>
              <a:t>Distribution of Illegal Pet Incidents </a:t>
            </a:r>
            <a:endParaRPr lang="en-US" sz="2200" dirty="0"/>
          </a:p>
        </p:txBody>
      </p:sp>
      <p:sp>
        <p:nvSpPr>
          <p:cNvPr id="6" name="Text 6">
            <a:extLst>
              <a:ext uri="{FF2B5EF4-FFF2-40B4-BE49-F238E27FC236}">
                <a16:creationId xmlns:a16="http://schemas.microsoft.com/office/drawing/2014/main" id="{D6E80383-AF1E-579C-DE2D-FE118701046A}"/>
              </a:ext>
            </a:extLst>
          </p:cNvPr>
          <p:cNvSpPr/>
          <p:nvPr/>
        </p:nvSpPr>
        <p:spPr>
          <a:xfrm>
            <a:off x="5008143" y="5807968"/>
            <a:ext cx="4135700" cy="1092657"/>
          </a:xfrm>
          <a:prstGeom prst="rect">
            <a:avLst/>
          </a:prstGeom>
          <a:noFill/>
          <a:ln/>
        </p:spPr>
        <p:txBody>
          <a:bodyPr wrap="square" lIns="0" tIns="0" rIns="0" bIns="0" rtlCol="0" anchor="t"/>
          <a:lstStyle/>
          <a:p>
            <a:pPr marL="0" indent="0" algn="l">
              <a:lnSpc>
                <a:spcPts val="2850"/>
              </a:lnSpc>
              <a:buNone/>
            </a:pPr>
            <a:r>
              <a:rPr lang="en-US" sz="1750" dirty="0">
                <a:solidFill>
                  <a:srgbClr val="3C3939"/>
                </a:solidFill>
                <a:latin typeface="Roboto" pitchFamily="34" charset="0"/>
                <a:ea typeface="Roboto" pitchFamily="34" charset="-122"/>
                <a:cs typeface="Roboto" pitchFamily="34" charset="-120"/>
              </a:rPr>
              <a:t>Pie chart highlights the geographic distribution of incidents, with Brooklyn and Queens leading in complaint counts, reflecting their population density.</a:t>
            </a:r>
            <a:endParaRPr lang="en-US" sz="1750" dirty="0"/>
          </a:p>
        </p:txBody>
      </p:sp>
      <p:pic>
        <p:nvPicPr>
          <p:cNvPr id="9" name="Picture 8" descr="A pie chart with text and numbers&#10;&#10;Description automatically generated">
            <a:extLst>
              <a:ext uri="{FF2B5EF4-FFF2-40B4-BE49-F238E27FC236}">
                <a16:creationId xmlns:a16="http://schemas.microsoft.com/office/drawing/2014/main" id="{477FA03C-B6BF-4196-E8B5-82BE7CB29D6D}"/>
              </a:ext>
            </a:extLst>
          </p:cNvPr>
          <p:cNvPicPr>
            <a:picLocks noChangeAspect="1"/>
          </p:cNvPicPr>
          <p:nvPr/>
        </p:nvPicPr>
        <p:blipFill>
          <a:blip r:embed="rId5"/>
          <a:stretch>
            <a:fillRect/>
          </a:stretch>
        </p:blipFill>
        <p:spPr>
          <a:xfrm>
            <a:off x="5008144" y="2266406"/>
            <a:ext cx="4365208" cy="2852168"/>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EDD709-B9DA-89EB-7FD1-D3A56CD74D13}"/>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A9CC5B54-A374-EDC6-633D-B905C651F867}"/>
              </a:ext>
            </a:extLst>
          </p:cNvPr>
          <p:cNvSpPr/>
          <p:nvPr/>
        </p:nvSpPr>
        <p:spPr>
          <a:xfrm>
            <a:off x="793790" y="1328857"/>
            <a:ext cx="9822894" cy="708779"/>
          </a:xfrm>
          <a:prstGeom prst="rect">
            <a:avLst/>
          </a:prstGeom>
          <a:noFill/>
          <a:ln/>
        </p:spPr>
        <p:txBody>
          <a:bodyPr wrap="none" lIns="0" tIns="0" rIns="0" bIns="0" rtlCol="0" anchor="t"/>
          <a:lstStyle/>
          <a:p>
            <a:pPr marL="0" indent="0">
              <a:lnSpc>
                <a:spcPts val="5550"/>
              </a:lnSpc>
              <a:buNone/>
            </a:pPr>
            <a:r>
              <a:rPr lang="en-US" sz="4450" dirty="0">
                <a:solidFill>
                  <a:srgbClr val="1B1B27"/>
                </a:solidFill>
                <a:latin typeface="Raleway" pitchFamily="34" charset="0"/>
                <a:ea typeface="Raleway" pitchFamily="34" charset="-122"/>
                <a:cs typeface="Raleway" pitchFamily="34" charset="-120"/>
              </a:rPr>
              <a:t>Visualizations</a:t>
            </a:r>
            <a:endParaRPr lang="en-US" sz="4450" dirty="0"/>
          </a:p>
        </p:txBody>
      </p:sp>
      <p:sp>
        <p:nvSpPr>
          <p:cNvPr id="12" name="Rectangle 11">
            <a:extLst>
              <a:ext uri="{FF2B5EF4-FFF2-40B4-BE49-F238E27FC236}">
                <a16:creationId xmlns:a16="http://schemas.microsoft.com/office/drawing/2014/main" id="{9A6C482B-BCB0-6B55-2371-34ADCC379E7F}"/>
              </a:ext>
            </a:extLst>
          </p:cNvPr>
          <p:cNvSpPr/>
          <p:nvPr/>
        </p:nvSpPr>
        <p:spPr>
          <a:xfrm>
            <a:off x="12825662" y="7748337"/>
            <a:ext cx="1804737" cy="48126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52FDDFE5-B8B1-995E-AA39-0197EF8E8AB8}"/>
              </a:ext>
            </a:extLst>
          </p:cNvPr>
          <p:cNvGrpSpPr/>
          <p:nvPr/>
        </p:nvGrpSpPr>
        <p:grpSpPr>
          <a:xfrm>
            <a:off x="1911930" y="2233077"/>
            <a:ext cx="4784974" cy="6320855"/>
            <a:chOff x="793789" y="2143430"/>
            <a:chExt cx="4349431" cy="5745511"/>
          </a:xfrm>
        </p:grpSpPr>
        <p:sp>
          <p:nvSpPr>
            <p:cNvPr id="4" name="Text 1">
              <a:extLst>
                <a:ext uri="{FF2B5EF4-FFF2-40B4-BE49-F238E27FC236}">
                  <a16:creationId xmlns:a16="http://schemas.microsoft.com/office/drawing/2014/main" id="{7EBAE2F5-34FE-557B-273D-7ED375E4F209}"/>
                </a:ext>
              </a:extLst>
            </p:cNvPr>
            <p:cNvSpPr/>
            <p:nvPr/>
          </p:nvSpPr>
          <p:spPr>
            <a:xfrm>
              <a:off x="793790" y="5321498"/>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3C3939"/>
                  </a:solidFill>
                  <a:latin typeface="Raleway" pitchFamily="34" charset="0"/>
                  <a:ea typeface="Raleway" pitchFamily="34" charset="-122"/>
                  <a:cs typeface="Raleway" pitchFamily="34" charset="-120"/>
                </a:rPr>
                <a:t>Education Attainment Trend</a:t>
              </a:r>
              <a:endParaRPr lang="en-US" sz="2200" dirty="0"/>
            </a:p>
          </p:txBody>
        </p:sp>
        <p:sp>
          <p:nvSpPr>
            <p:cNvPr id="5" name="Text 2">
              <a:extLst>
                <a:ext uri="{FF2B5EF4-FFF2-40B4-BE49-F238E27FC236}">
                  <a16:creationId xmlns:a16="http://schemas.microsoft.com/office/drawing/2014/main" id="{66D2AF54-BEDF-07F3-700B-C837BA3E1F22}"/>
                </a:ext>
              </a:extLst>
            </p:cNvPr>
            <p:cNvSpPr/>
            <p:nvPr/>
          </p:nvSpPr>
          <p:spPr>
            <a:xfrm>
              <a:off x="793790" y="5811917"/>
              <a:ext cx="4120753" cy="2077024"/>
            </a:xfrm>
            <a:prstGeom prst="rect">
              <a:avLst/>
            </a:prstGeom>
            <a:noFill/>
            <a:ln/>
          </p:spPr>
          <p:txBody>
            <a:bodyPr wrap="square" lIns="0" tIns="0" rIns="0" bIns="0" rtlCol="0" anchor="t"/>
            <a:lstStyle/>
            <a:p>
              <a:pPr marL="0" indent="0" algn="l">
                <a:lnSpc>
                  <a:spcPts val="2850"/>
                </a:lnSpc>
                <a:buNone/>
              </a:pPr>
              <a:r>
                <a:rPr lang="en-US" sz="1750" dirty="0">
                  <a:solidFill>
                    <a:srgbClr val="3C3939"/>
                  </a:solidFill>
                  <a:latin typeface="Roboto" pitchFamily="34" charset="0"/>
                  <a:ea typeface="Roboto" pitchFamily="34" charset="-122"/>
                  <a:cs typeface="Roboto" pitchFamily="34" charset="-120"/>
                </a:rPr>
                <a:t>Line plot illustrates trends in educational attainment (e.g., high school graduates, bachelor’s degrees) over the study period</a:t>
              </a:r>
              <a:endParaRPr lang="en-US" sz="1750" dirty="0"/>
            </a:p>
          </p:txBody>
        </p:sp>
        <p:pic>
          <p:nvPicPr>
            <p:cNvPr id="6" name="Picture 5" descr="A graph of different education levels&#10;&#10;Description automatically generated">
              <a:extLst>
                <a:ext uri="{FF2B5EF4-FFF2-40B4-BE49-F238E27FC236}">
                  <a16:creationId xmlns:a16="http://schemas.microsoft.com/office/drawing/2014/main" id="{1CBBBBA7-D38E-3DA5-525F-E005AA26D2DC}"/>
                </a:ext>
              </a:extLst>
            </p:cNvPr>
            <p:cNvPicPr>
              <a:picLocks noChangeAspect="1"/>
            </p:cNvPicPr>
            <p:nvPr/>
          </p:nvPicPr>
          <p:blipFill>
            <a:blip r:embed="rId3"/>
            <a:stretch>
              <a:fillRect/>
            </a:stretch>
          </p:blipFill>
          <p:spPr>
            <a:xfrm>
              <a:off x="793789" y="2143430"/>
              <a:ext cx="4349431" cy="2872155"/>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sp>
        <p:nvSpPr>
          <p:cNvPr id="3" name="Text 3">
            <a:extLst>
              <a:ext uri="{FF2B5EF4-FFF2-40B4-BE49-F238E27FC236}">
                <a16:creationId xmlns:a16="http://schemas.microsoft.com/office/drawing/2014/main" id="{08CB9205-22A0-5038-B286-19BFE3E37B0F}"/>
              </a:ext>
            </a:extLst>
          </p:cNvPr>
          <p:cNvSpPr/>
          <p:nvPr/>
        </p:nvSpPr>
        <p:spPr>
          <a:xfrm>
            <a:off x="8162457" y="5729390"/>
            <a:ext cx="3134618" cy="391745"/>
          </a:xfrm>
          <a:prstGeom prst="rect">
            <a:avLst/>
          </a:prstGeom>
          <a:noFill/>
          <a:ln/>
        </p:spPr>
        <p:txBody>
          <a:bodyPr wrap="none" lIns="0" tIns="0" rIns="0" bIns="0" rtlCol="0" anchor="t"/>
          <a:lstStyle/>
          <a:p>
            <a:pPr marL="0" indent="0" algn="l">
              <a:lnSpc>
                <a:spcPts val="2750"/>
              </a:lnSpc>
              <a:buNone/>
            </a:pPr>
            <a:r>
              <a:rPr lang="en-US" sz="2200" dirty="0">
                <a:solidFill>
                  <a:srgbClr val="3C3939"/>
                </a:solidFill>
                <a:latin typeface="Raleway" pitchFamily="34" charset="0"/>
                <a:ea typeface="Raleway" pitchFamily="34" charset="-122"/>
                <a:cs typeface="Raleway" pitchFamily="34" charset="-120"/>
              </a:rPr>
              <a:t>Education Levels by Borough</a:t>
            </a:r>
            <a:endParaRPr lang="en-US" sz="2200" dirty="0"/>
          </a:p>
        </p:txBody>
      </p:sp>
      <p:sp>
        <p:nvSpPr>
          <p:cNvPr id="7" name="Text 4">
            <a:extLst>
              <a:ext uri="{FF2B5EF4-FFF2-40B4-BE49-F238E27FC236}">
                <a16:creationId xmlns:a16="http://schemas.microsoft.com/office/drawing/2014/main" id="{0040AFA8-266F-42CC-D47C-32449DB1559F}"/>
              </a:ext>
            </a:extLst>
          </p:cNvPr>
          <p:cNvSpPr/>
          <p:nvPr/>
        </p:nvSpPr>
        <p:spPr>
          <a:xfrm>
            <a:off x="8162456" y="6214036"/>
            <a:ext cx="4556013" cy="802446"/>
          </a:xfrm>
          <a:prstGeom prst="rect">
            <a:avLst/>
          </a:prstGeom>
          <a:noFill/>
          <a:ln/>
        </p:spPr>
        <p:txBody>
          <a:bodyPr wrap="square" lIns="0" tIns="0" rIns="0" bIns="0" rtlCol="0" anchor="t"/>
          <a:lstStyle/>
          <a:p>
            <a:pPr marL="0" indent="0" algn="l">
              <a:lnSpc>
                <a:spcPts val="2850"/>
              </a:lnSpc>
              <a:buNone/>
            </a:pPr>
            <a:r>
              <a:rPr lang="en-US" sz="1750" dirty="0">
                <a:solidFill>
                  <a:srgbClr val="3C3939"/>
                </a:solidFill>
                <a:latin typeface="Roboto" pitchFamily="34" charset="0"/>
                <a:ea typeface="Roboto" pitchFamily="34" charset="-122"/>
                <a:cs typeface="Roboto" pitchFamily="34" charset="-120"/>
              </a:rPr>
              <a:t>Bar chart highlights uneven distribution of bachelor degree holders among borough, with Manhattan leading in the total share</a:t>
            </a:r>
            <a:endParaRPr lang="en-US" sz="1750" dirty="0"/>
          </a:p>
        </p:txBody>
      </p:sp>
      <p:pic>
        <p:nvPicPr>
          <p:cNvPr id="8" name="Picture 7" descr="A graph of different education levels&#10;&#10;Description automatically generated">
            <a:extLst>
              <a:ext uri="{FF2B5EF4-FFF2-40B4-BE49-F238E27FC236}">
                <a16:creationId xmlns:a16="http://schemas.microsoft.com/office/drawing/2014/main" id="{4780A4CD-2C7B-A215-5A15-DAF620E325A7}"/>
              </a:ext>
            </a:extLst>
          </p:cNvPr>
          <p:cNvPicPr>
            <a:picLocks noChangeAspect="1"/>
          </p:cNvPicPr>
          <p:nvPr/>
        </p:nvPicPr>
        <p:blipFill>
          <a:blip r:embed="rId4"/>
          <a:stretch>
            <a:fillRect/>
          </a:stretch>
        </p:blipFill>
        <p:spPr>
          <a:xfrm>
            <a:off x="8227056" y="2233078"/>
            <a:ext cx="4214923" cy="3159766"/>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42722780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85CCC3-0710-02F4-9564-DDE8F9CB05DE}"/>
            </a:ext>
          </a:extLst>
        </p:cNvPr>
        <p:cNvGrpSpPr/>
        <p:nvPr/>
      </p:nvGrpSpPr>
      <p:grpSpPr>
        <a:xfrm>
          <a:off x="0" y="0"/>
          <a:ext cx="0" cy="0"/>
          <a:chOff x="0" y="0"/>
          <a:chExt cx="0" cy="0"/>
        </a:xfrm>
      </p:grpSpPr>
      <p:sp>
        <p:nvSpPr>
          <p:cNvPr id="3" name="Text 0">
            <a:extLst>
              <a:ext uri="{FF2B5EF4-FFF2-40B4-BE49-F238E27FC236}">
                <a16:creationId xmlns:a16="http://schemas.microsoft.com/office/drawing/2014/main" id="{D46A9F4D-6D36-9810-4404-6AC524002CA3}"/>
              </a:ext>
            </a:extLst>
          </p:cNvPr>
          <p:cNvSpPr/>
          <p:nvPr/>
        </p:nvSpPr>
        <p:spPr>
          <a:xfrm>
            <a:off x="676870" y="531852"/>
            <a:ext cx="6171962" cy="604361"/>
          </a:xfrm>
          <a:prstGeom prst="rect">
            <a:avLst/>
          </a:prstGeom>
          <a:noFill/>
          <a:ln/>
        </p:spPr>
        <p:txBody>
          <a:bodyPr wrap="none" lIns="0" tIns="0" rIns="0" bIns="0" rtlCol="0" anchor="t"/>
          <a:lstStyle/>
          <a:p>
            <a:pPr marL="0" indent="0">
              <a:lnSpc>
                <a:spcPts val="4750"/>
              </a:lnSpc>
              <a:buNone/>
            </a:pPr>
            <a:r>
              <a:rPr lang="en-US" sz="3800" dirty="0">
                <a:solidFill>
                  <a:srgbClr val="1B1B27"/>
                </a:solidFill>
                <a:latin typeface="Raleway" pitchFamily="34" charset="0"/>
                <a:ea typeface="Raleway" pitchFamily="34" charset="-122"/>
                <a:cs typeface="Raleway" pitchFamily="34" charset="-120"/>
              </a:rPr>
              <a:t>Regression Analysis Results</a:t>
            </a:r>
            <a:endParaRPr lang="en-US" sz="3800" dirty="0"/>
          </a:p>
        </p:txBody>
      </p:sp>
      <p:grpSp>
        <p:nvGrpSpPr>
          <p:cNvPr id="19" name="Group 18">
            <a:extLst>
              <a:ext uri="{FF2B5EF4-FFF2-40B4-BE49-F238E27FC236}">
                <a16:creationId xmlns:a16="http://schemas.microsoft.com/office/drawing/2014/main" id="{3FD08241-FCC4-7C29-31BD-95FADD1996B3}"/>
              </a:ext>
            </a:extLst>
          </p:cNvPr>
          <p:cNvGrpSpPr/>
          <p:nvPr/>
        </p:nvGrpSpPr>
        <p:grpSpPr>
          <a:xfrm>
            <a:off x="333971" y="1543492"/>
            <a:ext cx="5772914" cy="6175772"/>
            <a:chOff x="676870" y="1522928"/>
            <a:chExt cx="7790259" cy="6175772"/>
          </a:xfrm>
        </p:grpSpPr>
        <p:grpSp>
          <p:nvGrpSpPr>
            <p:cNvPr id="14" name="Group 13">
              <a:extLst>
                <a:ext uri="{FF2B5EF4-FFF2-40B4-BE49-F238E27FC236}">
                  <a16:creationId xmlns:a16="http://schemas.microsoft.com/office/drawing/2014/main" id="{D9044150-CB83-90DD-3056-ED97749D4AE2}"/>
                </a:ext>
              </a:extLst>
            </p:cNvPr>
            <p:cNvGrpSpPr/>
            <p:nvPr/>
          </p:nvGrpSpPr>
          <p:grpSpPr>
            <a:xfrm>
              <a:off x="676870" y="1522928"/>
              <a:ext cx="7790259" cy="3891558"/>
              <a:chOff x="676870" y="1522928"/>
              <a:chExt cx="7790259" cy="3891558"/>
            </a:xfrm>
          </p:grpSpPr>
          <p:sp>
            <p:nvSpPr>
              <p:cNvPr id="4" name="Text 1">
                <a:extLst>
                  <a:ext uri="{FF2B5EF4-FFF2-40B4-BE49-F238E27FC236}">
                    <a16:creationId xmlns:a16="http://schemas.microsoft.com/office/drawing/2014/main" id="{C1C57154-4D21-4C82-A3D6-B01B4F01A997}"/>
                  </a:ext>
                </a:extLst>
              </p:cNvPr>
              <p:cNvSpPr/>
              <p:nvPr/>
            </p:nvSpPr>
            <p:spPr>
              <a:xfrm>
                <a:off x="676870" y="1522928"/>
                <a:ext cx="7790259" cy="638175"/>
              </a:xfrm>
              <a:prstGeom prst="rect">
                <a:avLst/>
              </a:prstGeom>
              <a:noFill/>
              <a:ln/>
            </p:spPr>
            <p:txBody>
              <a:bodyPr wrap="none" lIns="0" tIns="0" rIns="0" bIns="0" rtlCol="0" anchor="t"/>
              <a:lstStyle/>
              <a:p>
                <a:pPr marL="0" indent="0" algn="ctr">
                  <a:lnSpc>
                    <a:spcPts val="5000"/>
                  </a:lnSpc>
                  <a:buNone/>
                </a:pPr>
                <a:r>
                  <a:rPr lang="en-US" sz="5000" dirty="0">
                    <a:solidFill>
                      <a:srgbClr val="3C3939"/>
                    </a:solidFill>
                    <a:latin typeface="Raleway" pitchFamily="34" charset="0"/>
                    <a:ea typeface="Raleway" pitchFamily="34" charset="-122"/>
                    <a:cs typeface="Raleway" pitchFamily="34" charset="-120"/>
                  </a:rPr>
                  <a:t>-0.0466</a:t>
                </a:r>
                <a:endParaRPr lang="en-US" sz="5000" dirty="0"/>
              </a:p>
            </p:txBody>
          </p:sp>
          <p:sp>
            <p:nvSpPr>
              <p:cNvPr id="5" name="Text 2">
                <a:extLst>
                  <a:ext uri="{FF2B5EF4-FFF2-40B4-BE49-F238E27FC236}">
                    <a16:creationId xmlns:a16="http://schemas.microsoft.com/office/drawing/2014/main" id="{05DF4020-E497-F0B1-8729-4C6C5A3090F8}"/>
                  </a:ext>
                </a:extLst>
              </p:cNvPr>
              <p:cNvSpPr/>
              <p:nvPr/>
            </p:nvSpPr>
            <p:spPr>
              <a:xfrm>
                <a:off x="3363158" y="2402800"/>
                <a:ext cx="2417564" cy="302181"/>
              </a:xfrm>
              <a:prstGeom prst="rect">
                <a:avLst/>
              </a:prstGeom>
              <a:noFill/>
              <a:ln/>
            </p:spPr>
            <p:txBody>
              <a:bodyPr wrap="none" lIns="0" tIns="0" rIns="0" bIns="0" rtlCol="0" anchor="t"/>
              <a:lstStyle/>
              <a:p>
                <a:pPr marL="0" indent="0" algn="ctr">
                  <a:lnSpc>
                    <a:spcPts val="2350"/>
                  </a:lnSpc>
                  <a:buNone/>
                </a:pPr>
                <a:r>
                  <a:rPr lang="en-US" sz="1900" dirty="0">
                    <a:solidFill>
                      <a:srgbClr val="3C3939"/>
                    </a:solidFill>
                    <a:latin typeface="Raleway" pitchFamily="34" charset="0"/>
                    <a:ea typeface="Raleway" pitchFamily="34" charset="-122"/>
                    <a:cs typeface="Raleway" pitchFamily="34" charset="-120"/>
                  </a:rPr>
                  <a:t>Less than 9th Grade</a:t>
                </a:r>
                <a:endParaRPr lang="en-US" sz="1900" dirty="0"/>
              </a:p>
            </p:txBody>
          </p:sp>
          <p:sp>
            <p:nvSpPr>
              <p:cNvPr id="6" name="Text 3">
                <a:extLst>
                  <a:ext uri="{FF2B5EF4-FFF2-40B4-BE49-F238E27FC236}">
                    <a16:creationId xmlns:a16="http://schemas.microsoft.com/office/drawing/2014/main" id="{01B2C530-79E1-6B76-9E77-C10EEE4746C3}"/>
                  </a:ext>
                </a:extLst>
              </p:cNvPr>
              <p:cNvSpPr/>
              <p:nvPr/>
            </p:nvSpPr>
            <p:spPr>
              <a:xfrm>
                <a:off x="676870" y="2820948"/>
                <a:ext cx="7790259" cy="309324"/>
              </a:xfrm>
              <a:prstGeom prst="rect">
                <a:avLst/>
              </a:prstGeom>
              <a:noFill/>
              <a:ln/>
            </p:spPr>
            <p:txBody>
              <a:bodyPr wrap="none" lIns="0" tIns="0" rIns="0" bIns="0" rtlCol="0" anchor="t"/>
              <a:lstStyle/>
              <a:p>
                <a:pPr marL="0" indent="0" algn="ctr">
                  <a:lnSpc>
                    <a:spcPts val="2400"/>
                  </a:lnSpc>
                  <a:buNone/>
                </a:pPr>
                <a:r>
                  <a:rPr lang="en-US" sz="1500" dirty="0">
                    <a:solidFill>
                      <a:srgbClr val="3C3939"/>
                    </a:solidFill>
                    <a:latin typeface="Roboto" pitchFamily="34" charset="0"/>
                    <a:ea typeface="Roboto" pitchFamily="34" charset="-122"/>
                    <a:cs typeface="Roboto" pitchFamily="34" charset="-120"/>
                  </a:rPr>
                  <a:t>Negative correlation between education level and incident rate.</a:t>
                </a:r>
                <a:endParaRPr lang="en-US" sz="1500" dirty="0"/>
              </a:p>
            </p:txBody>
          </p:sp>
          <p:grpSp>
            <p:nvGrpSpPr>
              <p:cNvPr id="13" name="Group 12">
                <a:extLst>
                  <a:ext uri="{FF2B5EF4-FFF2-40B4-BE49-F238E27FC236}">
                    <a16:creationId xmlns:a16="http://schemas.microsoft.com/office/drawing/2014/main" id="{6C9D0778-FA23-B071-87EF-C25C42DD8C42}"/>
                  </a:ext>
                </a:extLst>
              </p:cNvPr>
              <p:cNvGrpSpPr/>
              <p:nvPr/>
            </p:nvGrpSpPr>
            <p:grpSpPr>
              <a:xfrm>
                <a:off x="676870" y="3807143"/>
                <a:ext cx="7790259" cy="1607343"/>
                <a:chOff x="676870" y="3807143"/>
                <a:chExt cx="7790259" cy="1607343"/>
              </a:xfrm>
            </p:grpSpPr>
            <p:sp>
              <p:nvSpPr>
                <p:cNvPr id="7" name="Text 4">
                  <a:extLst>
                    <a:ext uri="{FF2B5EF4-FFF2-40B4-BE49-F238E27FC236}">
                      <a16:creationId xmlns:a16="http://schemas.microsoft.com/office/drawing/2014/main" id="{A814EDE0-A537-B541-3A5B-9EC7CDB4FCD2}"/>
                    </a:ext>
                  </a:extLst>
                </p:cNvPr>
                <p:cNvSpPr/>
                <p:nvPr/>
              </p:nvSpPr>
              <p:spPr>
                <a:xfrm>
                  <a:off x="676870" y="3807143"/>
                  <a:ext cx="7790259" cy="638175"/>
                </a:xfrm>
                <a:prstGeom prst="rect">
                  <a:avLst/>
                </a:prstGeom>
                <a:noFill/>
                <a:ln/>
              </p:spPr>
              <p:txBody>
                <a:bodyPr wrap="none" lIns="0" tIns="0" rIns="0" bIns="0" rtlCol="0" anchor="t"/>
                <a:lstStyle/>
                <a:p>
                  <a:pPr marL="0" indent="0" algn="ctr">
                    <a:lnSpc>
                      <a:spcPts val="5000"/>
                    </a:lnSpc>
                    <a:buNone/>
                  </a:pPr>
                  <a:r>
                    <a:rPr lang="en-US" sz="5000" dirty="0">
                      <a:solidFill>
                        <a:srgbClr val="3C3939"/>
                      </a:solidFill>
                      <a:latin typeface="Raleway" pitchFamily="34" charset="0"/>
                      <a:ea typeface="Raleway" pitchFamily="34" charset="-122"/>
                      <a:cs typeface="Raleway" pitchFamily="34" charset="-120"/>
                    </a:rPr>
                    <a:t>-0.0336</a:t>
                  </a:r>
                  <a:endParaRPr lang="en-US" sz="5000" dirty="0"/>
                </a:p>
              </p:txBody>
            </p:sp>
            <p:sp>
              <p:nvSpPr>
                <p:cNvPr id="8" name="Text 5">
                  <a:extLst>
                    <a:ext uri="{FF2B5EF4-FFF2-40B4-BE49-F238E27FC236}">
                      <a16:creationId xmlns:a16="http://schemas.microsoft.com/office/drawing/2014/main" id="{DC008F2D-E82A-5A2B-EAD3-A8759178EC99}"/>
                    </a:ext>
                  </a:extLst>
                </p:cNvPr>
                <p:cNvSpPr/>
                <p:nvPr/>
              </p:nvSpPr>
              <p:spPr>
                <a:xfrm>
                  <a:off x="3290768" y="4687014"/>
                  <a:ext cx="2562344" cy="302181"/>
                </a:xfrm>
                <a:prstGeom prst="rect">
                  <a:avLst/>
                </a:prstGeom>
                <a:noFill/>
                <a:ln/>
              </p:spPr>
              <p:txBody>
                <a:bodyPr wrap="none" lIns="0" tIns="0" rIns="0" bIns="0" rtlCol="0" anchor="t"/>
                <a:lstStyle/>
                <a:p>
                  <a:pPr marL="0" indent="0" algn="ctr">
                    <a:lnSpc>
                      <a:spcPts val="2350"/>
                    </a:lnSpc>
                    <a:buNone/>
                  </a:pPr>
                  <a:r>
                    <a:rPr lang="en-US" sz="1900" dirty="0">
                      <a:solidFill>
                        <a:srgbClr val="3C3939"/>
                      </a:solidFill>
                      <a:latin typeface="Raleway" pitchFamily="34" charset="0"/>
                      <a:ea typeface="Raleway" pitchFamily="34" charset="-122"/>
                      <a:cs typeface="Raleway" pitchFamily="34" charset="-120"/>
                    </a:rPr>
                    <a:t>High School Graduates</a:t>
                  </a:r>
                  <a:endParaRPr lang="en-US" sz="1900" dirty="0"/>
                </a:p>
              </p:txBody>
            </p:sp>
            <p:sp>
              <p:nvSpPr>
                <p:cNvPr id="9" name="Text 6">
                  <a:extLst>
                    <a:ext uri="{FF2B5EF4-FFF2-40B4-BE49-F238E27FC236}">
                      <a16:creationId xmlns:a16="http://schemas.microsoft.com/office/drawing/2014/main" id="{B3B741DF-EC47-AC54-962D-A536AB67AB4F}"/>
                    </a:ext>
                  </a:extLst>
                </p:cNvPr>
                <p:cNvSpPr/>
                <p:nvPr/>
              </p:nvSpPr>
              <p:spPr>
                <a:xfrm>
                  <a:off x="676870" y="5105162"/>
                  <a:ext cx="7790259" cy="309324"/>
                </a:xfrm>
                <a:prstGeom prst="rect">
                  <a:avLst/>
                </a:prstGeom>
                <a:noFill/>
                <a:ln/>
              </p:spPr>
              <p:txBody>
                <a:bodyPr wrap="none" lIns="0" tIns="0" rIns="0" bIns="0" rtlCol="0" anchor="t"/>
                <a:lstStyle/>
                <a:p>
                  <a:pPr marL="0" indent="0" algn="ctr">
                    <a:lnSpc>
                      <a:spcPts val="2400"/>
                    </a:lnSpc>
                    <a:buNone/>
                  </a:pPr>
                  <a:r>
                    <a:rPr lang="en-US" sz="1500" dirty="0">
                      <a:solidFill>
                        <a:srgbClr val="3C3939"/>
                      </a:solidFill>
                      <a:latin typeface="Roboto" pitchFamily="34" charset="0"/>
                      <a:ea typeface="Roboto" pitchFamily="34" charset="-122"/>
                      <a:cs typeface="Roboto" pitchFamily="34" charset="-120"/>
                    </a:rPr>
                    <a:t>Slight negative correlation between education level and incident rate.</a:t>
                  </a:r>
                  <a:endParaRPr lang="en-US" sz="1500" dirty="0"/>
                </a:p>
              </p:txBody>
            </p:sp>
          </p:grpSp>
        </p:grpSp>
        <p:grpSp>
          <p:nvGrpSpPr>
            <p:cNvPr id="15" name="Group 14">
              <a:extLst>
                <a:ext uri="{FF2B5EF4-FFF2-40B4-BE49-F238E27FC236}">
                  <a16:creationId xmlns:a16="http://schemas.microsoft.com/office/drawing/2014/main" id="{B956CFFA-5395-3A7A-5AA9-53B2FE214404}"/>
                </a:ext>
              </a:extLst>
            </p:cNvPr>
            <p:cNvGrpSpPr/>
            <p:nvPr/>
          </p:nvGrpSpPr>
          <p:grpSpPr>
            <a:xfrm>
              <a:off x="676870" y="6091357"/>
              <a:ext cx="7790259" cy="1607343"/>
              <a:chOff x="676870" y="6091357"/>
              <a:chExt cx="7790259" cy="1607343"/>
            </a:xfrm>
          </p:grpSpPr>
          <p:sp>
            <p:nvSpPr>
              <p:cNvPr id="10" name="Text 7">
                <a:extLst>
                  <a:ext uri="{FF2B5EF4-FFF2-40B4-BE49-F238E27FC236}">
                    <a16:creationId xmlns:a16="http://schemas.microsoft.com/office/drawing/2014/main" id="{0BC85E5C-D07E-E011-994E-866BCB7A339E}"/>
                  </a:ext>
                </a:extLst>
              </p:cNvPr>
              <p:cNvSpPr/>
              <p:nvPr/>
            </p:nvSpPr>
            <p:spPr>
              <a:xfrm>
                <a:off x="676870" y="6091357"/>
                <a:ext cx="7790259" cy="638175"/>
              </a:xfrm>
              <a:prstGeom prst="rect">
                <a:avLst/>
              </a:prstGeom>
              <a:noFill/>
              <a:ln/>
            </p:spPr>
            <p:txBody>
              <a:bodyPr wrap="none" lIns="0" tIns="0" rIns="0" bIns="0" rtlCol="0" anchor="t"/>
              <a:lstStyle/>
              <a:p>
                <a:pPr marL="0" indent="0" algn="ctr">
                  <a:lnSpc>
                    <a:spcPts val="5000"/>
                  </a:lnSpc>
                  <a:buNone/>
                </a:pPr>
                <a:r>
                  <a:rPr lang="en-US" sz="5000" dirty="0">
                    <a:solidFill>
                      <a:srgbClr val="3C3939"/>
                    </a:solidFill>
                    <a:latin typeface="Raleway" pitchFamily="34" charset="0"/>
                    <a:ea typeface="Raleway" pitchFamily="34" charset="-122"/>
                    <a:cs typeface="Raleway" pitchFamily="34" charset="-120"/>
                  </a:rPr>
                  <a:t>-0.0400</a:t>
                </a:r>
                <a:endParaRPr lang="en-US" sz="5000" dirty="0"/>
              </a:p>
            </p:txBody>
          </p:sp>
          <p:sp>
            <p:nvSpPr>
              <p:cNvPr id="11" name="Text 8">
                <a:extLst>
                  <a:ext uri="{FF2B5EF4-FFF2-40B4-BE49-F238E27FC236}">
                    <a16:creationId xmlns:a16="http://schemas.microsoft.com/office/drawing/2014/main" id="{04B8C1A0-7D2E-AE47-4E84-EDF22737AA37}"/>
                  </a:ext>
                </a:extLst>
              </p:cNvPr>
              <p:cNvSpPr/>
              <p:nvPr/>
            </p:nvSpPr>
            <p:spPr>
              <a:xfrm>
                <a:off x="3363158" y="6971228"/>
                <a:ext cx="2417564" cy="302181"/>
              </a:xfrm>
              <a:prstGeom prst="rect">
                <a:avLst/>
              </a:prstGeom>
              <a:noFill/>
              <a:ln/>
            </p:spPr>
            <p:txBody>
              <a:bodyPr wrap="none" lIns="0" tIns="0" rIns="0" bIns="0" rtlCol="0" anchor="t"/>
              <a:lstStyle/>
              <a:p>
                <a:pPr marL="0" indent="0" algn="ctr">
                  <a:lnSpc>
                    <a:spcPts val="2350"/>
                  </a:lnSpc>
                  <a:buNone/>
                </a:pPr>
                <a:r>
                  <a:rPr lang="en-US" sz="1900" dirty="0">
                    <a:solidFill>
                      <a:srgbClr val="3C3939"/>
                    </a:solidFill>
                    <a:latin typeface="Raleway" pitchFamily="34" charset="0"/>
                    <a:ea typeface="Raleway" pitchFamily="34" charset="-122"/>
                    <a:cs typeface="Raleway" pitchFamily="34" charset="-120"/>
                  </a:rPr>
                  <a:t>Bachelor's Degree</a:t>
                </a:r>
                <a:endParaRPr lang="en-US" sz="1900" dirty="0"/>
              </a:p>
            </p:txBody>
          </p:sp>
          <p:sp>
            <p:nvSpPr>
              <p:cNvPr id="12" name="Text 9">
                <a:extLst>
                  <a:ext uri="{FF2B5EF4-FFF2-40B4-BE49-F238E27FC236}">
                    <a16:creationId xmlns:a16="http://schemas.microsoft.com/office/drawing/2014/main" id="{692E8A2D-D996-2BA4-EC1F-9353021AD6BA}"/>
                  </a:ext>
                </a:extLst>
              </p:cNvPr>
              <p:cNvSpPr/>
              <p:nvPr/>
            </p:nvSpPr>
            <p:spPr>
              <a:xfrm>
                <a:off x="676870" y="7389376"/>
                <a:ext cx="7790259" cy="309324"/>
              </a:xfrm>
              <a:prstGeom prst="rect">
                <a:avLst/>
              </a:prstGeom>
              <a:noFill/>
              <a:ln/>
            </p:spPr>
            <p:txBody>
              <a:bodyPr wrap="none" lIns="0" tIns="0" rIns="0" bIns="0" rtlCol="0" anchor="t"/>
              <a:lstStyle/>
              <a:p>
                <a:pPr marL="0" indent="0" algn="ctr">
                  <a:lnSpc>
                    <a:spcPts val="2400"/>
                  </a:lnSpc>
                  <a:buNone/>
                </a:pPr>
                <a:r>
                  <a:rPr lang="en-US" sz="1500" dirty="0">
                    <a:solidFill>
                      <a:srgbClr val="3C3939"/>
                    </a:solidFill>
                    <a:latin typeface="Roboto" pitchFamily="34" charset="0"/>
                    <a:ea typeface="Roboto" pitchFamily="34" charset="-122"/>
                    <a:cs typeface="Roboto" pitchFamily="34" charset="-120"/>
                  </a:rPr>
                  <a:t>Negative correlation between education level and incident rate.</a:t>
                </a:r>
                <a:endParaRPr lang="en-US" sz="1500" dirty="0"/>
              </a:p>
            </p:txBody>
          </p:sp>
        </p:grpSp>
      </p:grpSp>
      <p:pic>
        <p:nvPicPr>
          <p:cNvPr id="18" name="Picture 17" descr="A screenshot of a computer screen&#10;&#10;Description automatically generated">
            <a:extLst>
              <a:ext uri="{FF2B5EF4-FFF2-40B4-BE49-F238E27FC236}">
                <a16:creationId xmlns:a16="http://schemas.microsoft.com/office/drawing/2014/main" id="{42926F9D-199E-A240-679C-75E36D88FAC7}"/>
              </a:ext>
            </a:extLst>
          </p:cNvPr>
          <p:cNvPicPr>
            <a:picLocks noChangeAspect="1"/>
          </p:cNvPicPr>
          <p:nvPr/>
        </p:nvPicPr>
        <p:blipFill>
          <a:blip r:embed="rId3"/>
          <a:stretch>
            <a:fillRect/>
          </a:stretch>
        </p:blipFill>
        <p:spPr>
          <a:xfrm>
            <a:off x="6524029" y="1738445"/>
            <a:ext cx="7772400" cy="481669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 name="Rectangle 1">
            <a:extLst>
              <a:ext uri="{FF2B5EF4-FFF2-40B4-BE49-F238E27FC236}">
                <a16:creationId xmlns:a16="http://schemas.microsoft.com/office/drawing/2014/main" id="{12CEC439-644C-4543-756A-50D7BC057D54}"/>
              </a:ext>
            </a:extLst>
          </p:cNvPr>
          <p:cNvSpPr/>
          <p:nvPr/>
        </p:nvSpPr>
        <p:spPr>
          <a:xfrm>
            <a:off x="12825662" y="7748337"/>
            <a:ext cx="1804737" cy="48126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045026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2661B8-82D2-E04A-5E7B-6C9834FE124D}"/>
            </a:ext>
          </a:extLst>
        </p:cNvPr>
        <p:cNvGrpSpPr/>
        <p:nvPr/>
      </p:nvGrpSpPr>
      <p:grpSpPr>
        <a:xfrm>
          <a:off x="0" y="0"/>
          <a:ext cx="0" cy="0"/>
          <a:chOff x="0" y="0"/>
          <a:chExt cx="0" cy="0"/>
        </a:xfrm>
      </p:grpSpPr>
      <p:sp>
        <p:nvSpPr>
          <p:cNvPr id="3" name="Text 0">
            <a:extLst>
              <a:ext uri="{FF2B5EF4-FFF2-40B4-BE49-F238E27FC236}">
                <a16:creationId xmlns:a16="http://schemas.microsoft.com/office/drawing/2014/main" id="{1769AD99-38EE-D57F-E11C-B2738E3343E5}"/>
              </a:ext>
            </a:extLst>
          </p:cNvPr>
          <p:cNvSpPr/>
          <p:nvPr/>
        </p:nvSpPr>
        <p:spPr>
          <a:xfrm>
            <a:off x="676870" y="531852"/>
            <a:ext cx="6171962" cy="604361"/>
          </a:xfrm>
          <a:prstGeom prst="rect">
            <a:avLst/>
          </a:prstGeom>
          <a:noFill/>
          <a:ln/>
        </p:spPr>
        <p:txBody>
          <a:bodyPr wrap="none" lIns="0" tIns="0" rIns="0" bIns="0" rtlCol="0" anchor="t"/>
          <a:lstStyle/>
          <a:p>
            <a:pPr marL="0" indent="0">
              <a:lnSpc>
                <a:spcPts val="4750"/>
              </a:lnSpc>
              <a:buNone/>
            </a:pPr>
            <a:r>
              <a:rPr lang="en-US" sz="3800">
                <a:solidFill>
                  <a:srgbClr val="1B1B27"/>
                </a:solidFill>
                <a:latin typeface="Raleway" pitchFamily="34" charset="0"/>
                <a:ea typeface="Raleway" pitchFamily="34" charset="-122"/>
                <a:cs typeface="Raleway" pitchFamily="34" charset="-120"/>
              </a:rPr>
              <a:t>Regression Analysis Results</a:t>
            </a:r>
            <a:endParaRPr lang="en-US" sz="3800" dirty="0"/>
          </a:p>
        </p:txBody>
      </p:sp>
      <p:grpSp>
        <p:nvGrpSpPr>
          <p:cNvPr id="33" name="Group 32">
            <a:extLst>
              <a:ext uri="{FF2B5EF4-FFF2-40B4-BE49-F238E27FC236}">
                <a16:creationId xmlns:a16="http://schemas.microsoft.com/office/drawing/2014/main" id="{A31C9EFD-137D-6B5B-7E9D-A407A1F70089}"/>
              </a:ext>
            </a:extLst>
          </p:cNvPr>
          <p:cNvGrpSpPr/>
          <p:nvPr/>
        </p:nvGrpSpPr>
        <p:grpSpPr>
          <a:xfrm>
            <a:off x="571500" y="6318250"/>
            <a:ext cx="5402341" cy="1106175"/>
            <a:chOff x="333971" y="1543492"/>
            <a:chExt cx="5772914" cy="1182053"/>
          </a:xfrm>
        </p:grpSpPr>
        <p:sp>
          <p:nvSpPr>
            <p:cNvPr id="4" name="Text 1">
              <a:extLst>
                <a:ext uri="{FF2B5EF4-FFF2-40B4-BE49-F238E27FC236}">
                  <a16:creationId xmlns:a16="http://schemas.microsoft.com/office/drawing/2014/main" id="{8D148B25-EFC7-913B-9CFB-048A6C2EB063}"/>
                </a:ext>
              </a:extLst>
            </p:cNvPr>
            <p:cNvSpPr/>
            <p:nvPr/>
          </p:nvSpPr>
          <p:spPr>
            <a:xfrm>
              <a:off x="333971" y="1543492"/>
              <a:ext cx="5772914" cy="638175"/>
            </a:xfrm>
            <a:prstGeom prst="rect">
              <a:avLst/>
            </a:prstGeom>
            <a:noFill/>
            <a:ln/>
          </p:spPr>
          <p:txBody>
            <a:bodyPr wrap="none" lIns="0" tIns="0" rIns="0" bIns="0" rtlCol="0" anchor="t"/>
            <a:lstStyle/>
            <a:p>
              <a:pPr marL="0" indent="0" algn="ctr">
                <a:lnSpc>
                  <a:spcPts val="5000"/>
                </a:lnSpc>
                <a:buNone/>
              </a:pPr>
              <a:r>
                <a:rPr lang="en-US" sz="5000" dirty="0">
                  <a:solidFill>
                    <a:srgbClr val="3C3939"/>
                  </a:solidFill>
                  <a:latin typeface="Raleway" pitchFamily="34" charset="0"/>
                  <a:ea typeface="Raleway" pitchFamily="34" charset="-122"/>
                  <a:cs typeface="Raleway" pitchFamily="34" charset="-120"/>
                </a:rPr>
                <a:t>-0.0466</a:t>
              </a:r>
              <a:endParaRPr lang="en-US" sz="5000" dirty="0"/>
            </a:p>
          </p:txBody>
        </p:sp>
        <p:sp>
          <p:nvSpPr>
            <p:cNvPr id="5" name="Text 2">
              <a:extLst>
                <a:ext uri="{FF2B5EF4-FFF2-40B4-BE49-F238E27FC236}">
                  <a16:creationId xmlns:a16="http://schemas.microsoft.com/office/drawing/2014/main" id="{67A851C9-EDBE-8E6F-D34B-65307481D546}"/>
                </a:ext>
              </a:extLst>
            </p:cNvPr>
            <p:cNvSpPr/>
            <p:nvPr/>
          </p:nvSpPr>
          <p:spPr>
            <a:xfrm>
              <a:off x="2324625" y="2423364"/>
              <a:ext cx="1791518" cy="302181"/>
            </a:xfrm>
            <a:prstGeom prst="rect">
              <a:avLst/>
            </a:prstGeom>
            <a:noFill/>
            <a:ln/>
          </p:spPr>
          <p:txBody>
            <a:bodyPr wrap="none" lIns="0" tIns="0" rIns="0" bIns="0" rtlCol="0" anchor="t"/>
            <a:lstStyle/>
            <a:p>
              <a:pPr marL="0" indent="0" algn="ctr">
                <a:lnSpc>
                  <a:spcPts val="2350"/>
                </a:lnSpc>
                <a:buNone/>
              </a:pPr>
              <a:r>
                <a:rPr lang="en-US" sz="1900" dirty="0">
                  <a:solidFill>
                    <a:srgbClr val="3C3939"/>
                  </a:solidFill>
                  <a:latin typeface="Raleway" pitchFamily="34" charset="0"/>
                  <a:ea typeface="Raleway" pitchFamily="34" charset="-122"/>
                  <a:cs typeface="Raleway" pitchFamily="34" charset="-120"/>
                </a:rPr>
                <a:t>Less than 9th Grade</a:t>
              </a:r>
              <a:endParaRPr lang="en-US" sz="1900" dirty="0"/>
            </a:p>
          </p:txBody>
        </p:sp>
      </p:grpSp>
      <p:grpSp>
        <p:nvGrpSpPr>
          <p:cNvPr id="13" name="Group 12">
            <a:extLst>
              <a:ext uri="{FF2B5EF4-FFF2-40B4-BE49-F238E27FC236}">
                <a16:creationId xmlns:a16="http://schemas.microsoft.com/office/drawing/2014/main" id="{5BD0B0EA-7046-7EB5-85C9-03DCE9229A98}"/>
              </a:ext>
            </a:extLst>
          </p:cNvPr>
          <p:cNvGrpSpPr/>
          <p:nvPr/>
        </p:nvGrpSpPr>
        <p:grpSpPr>
          <a:xfrm>
            <a:off x="5054600" y="6350246"/>
            <a:ext cx="4898165" cy="1002940"/>
            <a:chOff x="676870" y="3807143"/>
            <a:chExt cx="7790259" cy="1182052"/>
          </a:xfrm>
        </p:grpSpPr>
        <p:sp>
          <p:nvSpPr>
            <p:cNvPr id="7" name="Text 4">
              <a:extLst>
                <a:ext uri="{FF2B5EF4-FFF2-40B4-BE49-F238E27FC236}">
                  <a16:creationId xmlns:a16="http://schemas.microsoft.com/office/drawing/2014/main" id="{31A7333B-B35B-9DB6-1167-AF46114EBBC4}"/>
                </a:ext>
              </a:extLst>
            </p:cNvPr>
            <p:cNvSpPr/>
            <p:nvPr/>
          </p:nvSpPr>
          <p:spPr>
            <a:xfrm>
              <a:off x="676870" y="3807143"/>
              <a:ext cx="7790259" cy="638175"/>
            </a:xfrm>
            <a:prstGeom prst="rect">
              <a:avLst/>
            </a:prstGeom>
            <a:noFill/>
            <a:ln/>
          </p:spPr>
          <p:txBody>
            <a:bodyPr wrap="none" lIns="0" tIns="0" rIns="0" bIns="0" rtlCol="0" anchor="t"/>
            <a:lstStyle/>
            <a:p>
              <a:pPr marL="0" indent="0" algn="ctr">
                <a:lnSpc>
                  <a:spcPts val="5000"/>
                </a:lnSpc>
                <a:buNone/>
              </a:pPr>
              <a:r>
                <a:rPr lang="en-US" sz="5000" dirty="0">
                  <a:solidFill>
                    <a:srgbClr val="3C3939"/>
                  </a:solidFill>
                  <a:latin typeface="Raleway" pitchFamily="34" charset="0"/>
                  <a:ea typeface="Raleway" pitchFamily="34" charset="-122"/>
                  <a:cs typeface="Raleway" pitchFamily="34" charset="-120"/>
                </a:rPr>
                <a:t>-0.0336</a:t>
              </a:r>
              <a:endParaRPr lang="en-US" sz="5000" dirty="0"/>
            </a:p>
          </p:txBody>
        </p:sp>
        <p:sp>
          <p:nvSpPr>
            <p:cNvPr id="8" name="Text 5">
              <a:extLst>
                <a:ext uri="{FF2B5EF4-FFF2-40B4-BE49-F238E27FC236}">
                  <a16:creationId xmlns:a16="http://schemas.microsoft.com/office/drawing/2014/main" id="{E28E63FF-4736-9D40-7985-78CEC3640E51}"/>
                </a:ext>
              </a:extLst>
            </p:cNvPr>
            <p:cNvSpPr/>
            <p:nvPr/>
          </p:nvSpPr>
          <p:spPr>
            <a:xfrm>
              <a:off x="3290768" y="4687014"/>
              <a:ext cx="2562344" cy="302181"/>
            </a:xfrm>
            <a:prstGeom prst="rect">
              <a:avLst/>
            </a:prstGeom>
            <a:noFill/>
            <a:ln/>
          </p:spPr>
          <p:txBody>
            <a:bodyPr wrap="none" lIns="0" tIns="0" rIns="0" bIns="0" rtlCol="0" anchor="t"/>
            <a:lstStyle/>
            <a:p>
              <a:pPr marL="0" indent="0" algn="ctr">
                <a:lnSpc>
                  <a:spcPts val="2350"/>
                </a:lnSpc>
                <a:buNone/>
              </a:pPr>
              <a:r>
                <a:rPr lang="en-US" sz="1900" dirty="0">
                  <a:solidFill>
                    <a:srgbClr val="3C3939"/>
                  </a:solidFill>
                  <a:latin typeface="Raleway" pitchFamily="34" charset="0"/>
                  <a:ea typeface="Raleway" pitchFamily="34" charset="-122"/>
                  <a:cs typeface="Raleway" pitchFamily="34" charset="-120"/>
                </a:rPr>
                <a:t>High School Graduates</a:t>
              </a:r>
              <a:endParaRPr lang="en-US" sz="1900" dirty="0"/>
            </a:p>
          </p:txBody>
        </p:sp>
      </p:grpSp>
      <p:grpSp>
        <p:nvGrpSpPr>
          <p:cNvPr id="15" name="Group 14">
            <a:extLst>
              <a:ext uri="{FF2B5EF4-FFF2-40B4-BE49-F238E27FC236}">
                <a16:creationId xmlns:a16="http://schemas.microsoft.com/office/drawing/2014/main" id="{8F694910-B8FB-1BB4-1E81-2725BF7380A1}"/>
              </a:ext>
            </a:extLst>
          </p:cNvPr>
          <p:cNvGrpSpPr/>
          <p:nvPr/>
        </p:nvGrpSpPr>
        <p:grpSpPr>
          <a:xfrm>
            <a:off x="9483625" y="6286257"/>
            <a:ext cx="5146774" cy="1053845"/>
            <a:chOff x="676870" y="6091357"/>
            <a:chExt cx="7790259" cy="1182052"/>
          </a:xfrm>
        </p:grpSpPr>
        <p:sp>
          <p:nvSpPr>
            <p:cNvPr id="10" name="Text 7">
              <a:extLst>
                <a:ext uri="{FF2B5EF4-FFF2-40B4-BE49-F238E27FC236}">
                  <a16:creationId xmlns:a16="http://schemas.microsoft.com/office/drawing/2014/main" id="{82BC8729-B6A8-62BA-EBC7-0BDDAB6B3919}"/>
                </a:ext>
              </a:extLst>
            </p:cNvPr>
            <p:cNvSpPr/>
            <p:nvPr/>
          </p:nvSpPr>
          <p:spPr>
            <a:xfrm>
              <a:off x="676870" y="6091357"/>
              <a:ext cx="7790259" cy="638175"/>
            </a:xfrm>
            <a:prstGeom prst="rect">
              <a:avLst/>
            </a:prstGeom>
            <a:noFill/>
            <a:ln/>
          </p:spPr>
          <p:txBody>
            <a:bodyPr wrap="none" lIns="0" tIns="0" rIns="0" bIns="0" rtlCol="0" anchor="t"/>
            <a:lstStyle/>
            <a:p>
              <a:pPr marL="0" indent="0" algn="ctr">
                <a:lnSpc>
                  <a:spcPts val="5000"/>
                </a:lnSpc>
                <a:buNone/>
              </a:pPr>
              <a:r>
                <a:rPr lang="en-US" sz="5000" dirty="0">
                  <a:solidFill>
                    <a:srgbClr val="3C3939"/>
                  </a:solidFill>
                  <a:latin typeface="Raleway" pitchFamily="34" charset="0"/>
                  <a:ea typeface="Raleway" pitchFamily="34" charset="-122"/>
                  <a:cs typeface="Raleway" pitchFamily="34" charset="-120"/>
                </a:rPr>
                <a:t>-0.0400</a:t>
              </a:r>
              <a:endParaRPr lang="en-US" sz="5000" dirty="0"/>
            </a:p>
          </p:txBody>
        </p:sp>
        <p:sp>
          <p:nvSpPr>
            <p:cNvPr id="11" name="Text 8">
              <a:extLst>
                <a:ext uri="{FF2B5EF4-FFF2-40B4-BE49-F238E27FC236}">
                  <a16:creationId xmlns:a16="http://schemas.microsoft.com/office/drawing/2014/main" id="{FC5F9DC5-1CCB-2590-F92B-9CDAA6DE57C9}"/>
                </a:ext>
              </a:extLst>
            </p:cNvPr>
            <p:cNvSpPr/>
            <p:nvPr/>
          </p:nvSpPr>
          <p:spPr>
            <a:xfrm>
              <a:off x="3363158" y="6971228"/>
              <a:ext cx="2417564" cy="302181"/>
            </a:xfrm>
            <a:prstGeom prst="rect">
              <a:avLst/>
            </a:prstGeom>
            <a:noFill/>
            <a:ln/>
          </p:spPr>
          <p:txBody>
            <a:bodyPr wrap="none" lIns="0" tIns="0" rIns="0" bIns="0" rtlCol="0" anchor="t"/>
            <a:lstStyle/>
            <a:p>
              <a:pPr marL="0" indent="0" algn="ctr">
                <a:lnSpc>
                  <a:spcPts val="2350"/>
                </a:lnSpc>
                <a:buNone/>
              </a:pPr>
              <a:r>
                <a:rPr lang="en-US" sz="1900" dirty="0">
                  <a:solidFill>
                    <a:srgbClr val="3C3939"/>
                  </a:solidFill>
                  <a:latin typeface="Raleway" pitchFamily="34" charset="0"/>
                  <a:ea typeface="Raleway" pitchFamily="34" charset="-122"/>
                  <a:cs typeface="Raleway" pitchFamily="34" charset="-120"/>
                </a:rPr>
                <a:t>Bachelor's Degree</a:t>
              </a:r>
              <a:endParaRPr lang="en-US" sz="1900" dirty="0"/>
            </a:p>
          </p:txBody>
        </p:sp>
      </p:grpSp>
      <p:sp>
        <p:nvSpPr>
          <p:cNvPr id="2" name="Rectangle 1">
            <a:extLst>
              <a:ext uri="{FF2B5EF4-FFF2-40B4-BE49-F238E27FC236}">
                <a16:creationId xmlns:a16="http://schemas.microsoft.com/office/drawing/2014/main" id="{1E2A93A5-B2B8-91C6-F571-FA7DF5B216E7}"/>
              </a:ext>
            </a:extLst>
          </p:cNvPr>
          <p:cNvSpPr/>
          <p:nvPr/>
        </p:nvSpPr>
        <p:spPr>
          <a:xfrm>
            <a:off x="12825662" y="7748337"/>
            <a:ext cx="1804737" cy="48126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24" descr="A graph with a red line&#10;&#10;Description automatically generated">
            <a:extLst>
              <a:ext uri="{FF2B5EF4-FFF2-40B4-BE49-F238E27FC236}">
                <a16:creationId xmlns:a16="http://schemas.microsoft.com/office/drawing/2014/main" id="{3B877792-3AD1-A5AF-36EF-4622A60DEB37}"/>
              </a:ext>
            </a:extLst>
          </p:cNvPr>
          <p:cNvPicPr>
            <a:picLocks noChangeAspect="1"/>
          </p:cNvPicPr>
          <p:nvPr/>
        </p:nvPicPr>
        <p:blipFill>
          <a:blip r:embed="rId3"/>
          <a:stretch>
            <a:fillRect/>
          </a:stretch>
        </p:blipFill>
        <p:spPr>
          <a:xfrm>
            <a:off x="5054600" y="1776821"/>
            <a:ext cx="4521200" cy="4406900"/>
          </a:xfrm>
          <a:prstGeom prst="rect">
            <a:avLst/>
          </a:prstGeom>
        </p:spPr>
      </p:pic>
      <p:pic>
        <p:nvPicPr>
          <p:cNvPr id="27" name="Picture 26" descr="A graph with a red line&#10;&#10;Description automatically generated">
            <a:extLst>
              <a:ext uri="{FF2B5EF4-FFF2-40B4-BE49-F238E27FC236}">
                <a16:creationId xmlns:a16="http://schemas.microsoft.com/office/drawing/2014/main" id="{0038A0E6-445E-CA88-36C2-5AE24750589F}"/>
              </a:ext>
            </a:extLst>
          </p:cNvPr>
          <p:cNvPicPr>
            <a:picLocks noChangeAspect="1"/>
          </p:cNvPicPr>
          <p:nvPr/>
        </p:nvPicPr>
        <p:blipFill>
          <a:blip r:embed="rId4"/>
          <a:stretch>
            <a:fillRect/>
          </a:stretch>
        </p:blipFill>
        <p:spPr>
          <a:xfrm>
            <a:off x="9575800" y="1771617"/>
            <a:ext cx="4610100" cy="4406900"/>
          </a:xfrm>
          <a:prstGeom prst="rect">
            <a:avLst/>
          </a:prstGeom>
        </p:spPr>
      </p:pic>
      <p:pic>
        <p:nvPicPr>
          <p:cNvPr id="31" name="Picture 30" descr="A graph with a red line&#10;&#10;Description automatically generated">
            <a:extLst>
              <a:ext uri="{FF2B5EF4-FFF2-40B4-BE49-F238E27FC236}">
                <a16:creationId xmlns:a16="http://schemas.microsoft.com/office/drawing/2014/main" id="{A7C79723-CC4B-D653-5CD4-6881D39E57E8}"/>
              </a:ext>
            </a:extLst>
          </p:cNvPr>
          <p:cNvPicPr>
            <a:picLocks noChangeAspect="1"/>
          </p:cNvPicPr>
          <p:nvPr/>
        </p:nvPicPr>
        <p:blipFill>
          <a:blip r:embed="rId5"/>
          <a:stretch>
            <a:fillRect/>
          </a:stretch>
        </p:blipFill>
        <p:spPr>
          <a:xfrm>
            <a:off x="571499" y="1771616"/>
            <a:ext cx="4483101" cy="4406901"/>
          </a:xfrm>
          <a:prstGeom prst="rect">
            <a:avLst/>
          </a:prstGeom>
        </p:spPr>
      </p:pic>
    </p:spTree>
    <p:extLst>
      <p:ext uri="{BB962C8B-B14F-4D97-AF65-F5344CB8AC3E}">
        <p14:creationId xmlns:p14="http://schemas.microsoft.com/office/powerpoint/2010/main" val="339404309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173</TotalTime>
  <Words>1254</Words>
  <Application>Microsoft Macintosh PowerPoint</Application>
  <PresentationFormat>Custom</PresentationFormat>
  <Paragraphs>164</Paragraphs>
  <Slides>14</Slides>
  <Notes>14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14</vt:i4>
      </vt:variant>
    </vt:vector>
  </HeadingPairs>
  <TitlesOfParts>
    <vt:vector size="21" baseType="lpstr">
      <vt:lpstr>Arial</vt:lpstr>
      <vt:lpstr>Times New Roman</vt:lpstr>
      <vt:lpstr>system-ui</vt:lpstr>
      <vt:lpstr>Calibri</vt:lpstr>
      <vt:lpstr>Roboto</vt:lpstr>
      <vt:lpstr>Raleway</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Qiuzhi Wang</cp:lastModifiedBy>
  <cp:revision>16</cp:revision>
  <cp:lastPrinted>2024-12-05T00:50:42Z</cp:lastPrinted>
  <dcterms:created xsi:type="dcterms:W3CDTF">2024-12-03T22:46:54Z</dcterms:created>
  <dcterms:modified xsi:type="dcterms:W3CDTF">2024-12-05T18:23:34Z</dcterms:modified>
</cp:coreProperties>
</file>